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drawings/drawing1.xml" ContentType="application/vnd.openxmlformats-officedocument.drawingml.chartshapes+xml"/>
  <Override PartName="/ppt/charts/chart4.xml" ContentType="application/vnd.openxmlformats-officedocument.drawingml.chart+xml"/>
  <Override PartName="/ppt/theme/themeOverride3.xml" ContentType="application/vnd.openxmlformats-officedocument.themeOverride+xml"/>
  <Override PartName="/ppt/charts/chart5.xml" ContentType="application/vnd.openxmlformats-officedocument.drawingml.chart+xml"/>
  <Override PartName="/ppt/theme/themeOverride4.xml" ContentType="application/vnd.openxmlformats-officedocument.themeOverride+xml"/>
  <Override PartName="/ppt/charts/chart6.xml" ContentType="application/vnd.openxmlformats-officedocument.drawingml.chart+xml"/>
  <Override PartName="/ppt/theme/themeOverride5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54" r:id="rId1"/>
  </p:sldMasterIdLst>
  <p:notesMasterIdLst>
    <p:notesMasterId r:id="rId17"/>
  </p:notesMasterIdLst>
  <p:sldIdLst>
    <p:sldId id="297" r:id="rId2"/>
    <p:sldId id="298" r:id="rId3"/>
    <p:sldId id="277" r:id="rId4"/>
    <p:sldId id="294" r:id="rId5"/>
    <p:sldId id="279" r:id="rId6"/>
    <p:sldId id="304" r:id="rId7"/>
    <p:sldId id="283" r:id="rId8"/>
    <p:sldId id="301" r:id="rId9"/>
    <p:sldId id="299" r:id="rId10"/>
    <p:sldId id="300" r:id="rId11"/>
    <p:sldId id="303" r:id="rId12"/>
    <p:sldId id="305" r:id="rId13"/>
    <p:sldId id="302" r:id="rId14"/>
    <p:sldId id="308" r:id="rId15"/>
    <p:sldId id="295" r:id="rId16"/>
  </p:sldIdLst>
  <p:sldSz cx="9144000" cy="6858000" type="screen4x3"/>
  <p:notesSz cx="6858000" cy="9144000"/>
  <p:defaultTextStyle>
    <a:defPPr>
      <a:defRPr lang="cs-CZ"/>
    </a:defPPr>
    <a:lvl1pPr algn="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Petr Pavlík" initials="PP" lastIdx="4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2B2B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68" autoAdjust="0"/>
    <p:restoredTop sz="94595" autoAdjust="0"/>
  </p:normalViewPr>
  <p:slideViewPr>
    <p:cSldViewPr>
      <p:cViewPr>
        <p:scale>
          <a:sx n="75" d="100"/>
          <a:sy n="75" d="100"/>
        </p:scale>
        <p:origin x="-1242" y="1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5" d="100"/>
          <a:sy n="55" d="100"/>
        </p:scale>
        <p:origin x="-2490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D:\grafy.xlsx" TargetMode="External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file:///D:\grafy.xlsx" TargetMode="External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Petr%20Pavl&#237;k\Desktop\Irena\ustpece_zdroje\dotaznik_def.xlsx" TargetMode="Externa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oleObject" Target="file:///D:\grafy.xlsx" TargetMode="External"/><Relationship Id="rId1" Type="http://schemas.openxmlformats.org/officeDocument/2006/relationships/themeOverride" Target="../theme/themeOverride3.xm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oleObject" Target="file:///D:\grafy.xlsx" TargetMode="External"/><Relationship Id="rId1" Type="http://schemas.openxmlformats.org/officeDocument/2006/relationships/themeOverride" Target="../theme/themeOverride4.xml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oleObject" Target="file:///D:\grafy.xlsx" TargetMode="External"/><Relationship Id="rId1" Type="http://schemas.openxmlformats.org/officeDocument/2006/relationships/themeOverride" Target="../theme/themeOverride5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9.1849518810148481E-2"/>
          <c:y val="5.1400554097404488E-2"/>
          <c:w val="0.8739838145231934"/>
          <c:h val="0.832619568387284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List4!$B$20</c:f>
              <c:strCache>
                <c:ptCount val="1"/>
                <c:pt idx="0">
                  <c:v>výzk.sk. </c:v>
                </c:pt>
              </c:strCache>
            </c:strRef>
          </c:tx>
          <c:invertIfNegative val="0"/>
          <c:cat>
            <c:numRef>
              <c:f>List4!$A$21:$A$27</c:f>
              <c:numCache>
                <c:formatCode>General</c:formatCode>
                <c:ptCount val="7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</c:numCache>
            </c:numRef>
          </c:cat>
          <c:val>
            <c:numRef>
              <c:f>List4!$B$21:$B$27</c:f>
              <c:numCache>
                <c:formatCode>0%</c:formatCode>
                <c:ptCount val="7"/>
                <c:pt idx="0">
                  <c:v>0.10156250000000012</c:v>
                </c:pt>
                <c:pt idx="1">
                  <c:v>0.14843750000000044</c:v>
                </c:pt>
                <c:pt idx="2">
                  <c:v>0.2421875</c:v>
                </c:pt>
                <c:pt idx="3">
                  <c:v>0.21093750000000044</c:v>
                </c:pt>
                <c:pt idx="4">
                  <c:v>0.10162499999999999</c:v>
                </c:pt>
                <c:pt idx="5">
                  <c:v>6.25E-2</c:v>
                </c:pt>
                <c:pt idx="6">
                  <c:v>7.8125E-2</c:v>
                </c:pt>
              </c:numCache>
            </c:numRef>
          </c:val>
        </c:ser>
        <c:ser>
          <c:idx val="1"/>
          <c:order val="1"/>
          <c:tx>
            <c:strRef>
              <c:f>List4!$C$20</c:f>
              <c:strCache>
                <c:ptCount val="1"/>
                <c:pt idx="0">
                  <c:v>kontr.sk</c:v>
                </c:pt>
              </c:strCache>
            </c:strRef>
          </c:tx>
          <c:invertIfNegative val="0"/>
          <c:cat>
            <c:numRef>
              <c:f>List4!$A$21:$A$27</c:f>
              <c:numCache>
                <c:formatCode>General</c:formatCode>
                <c:ptCount val="7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</c:numCache>
            </c:numRef>
          </c:cat>
          <c:val>
            <c:numRef>
              <c:f>List4!$C$21:$C$27</c:f>
              <c:numCache>
                <c:formatCode>0%</c:formatCode>
                <c:ptCount val="7"/>
                <c:pt idx="0">
                  <c:v>0.14563106796116501</c:v>
                </c:pt>
                <c:pt idx="1">
                  <c:v>0.31067961165048702</c:v>
                </c:pt>
                <c:pt idx="2">
                  <c:v>0.15533980582524406</c:v>
                </c:pt>
                <c:pt idx="3">
                  <c:v>0.16504854368932101</c:v>
                </c:pt>
                <c:pt idx="4">
                  <c:v>0.11650485436893222</c:v>
                </c:pt>
                <c:pt idx="5">
                  <c:v>8.7378640776699226E-2</c:v>
                </c:pt>
                <c:pt idx="6">
                  <c:v>1.9417475728155432E-2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6465920"/>
        <c:axId val="86467712"/>
      </c:barChart>
      <c:catAx>
        <c:axId val="86465920"/>
        <c:scaling>
          <c:orientation val="minMax"/>
        </c:scaling>
        <c:delete val="0"/>
        <c:axPos val="b"/>
        <c:numFmt formatCode="#,##0" sourceLinked="0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cs-CZ"/>
          </a:p>
        </c:txPr>
        <c:crossAx val="86467712"/>
        <c:crosses val="autoZero"/>
        <c:auto val="1"/>
        <c:lblAlgn val="ctr"/>
        <c:lblOffset val="100"/>
        <c:noMultiLvlLbl val="0"/>
      </c:catAx>
      <c:valAx>
        <c:axId val="86467712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cs-CZ"/>
          </a:p>
        </c:txPr>
        <c:crossAx val="8646592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55378295854194703"/>
          <c:y val="5.5171697287839022E-2"/>
          <c:w val="0.35447245388035209"/>
          <c:h val="0.26219820604728128"/>
        </c:manualLayout>
      </c:layout>
      <c:overlay val="0"/>
      <c:txPr>
        <a:bodyPr/>
        <a:lstStyle/>
        <a:p>
          <a:pPr>
            <a:defRPr sz="1400"/>
          </a:pPr>
          <a:endParaRPr lang="cs-CZ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cat>
            <c:strRef>
              <c:f>List1!$A$22:$A$28</c:f>
              <c:strCache>
                <c:ptCount val="7"/>
                <c:pt idx="0">
                  <c:v>B</c:v>
                </c:pt>
                <c:pt idx="1">
                  <c:v>E</c:v>
                </c:pt>
                <c:pt idx="2">
                  <c:v>A</c:v>
                </c:pt>
                <c:pt idx="3">
                  <c:v>C</c:v>
                </c:pt>
                <c:pt idx="4">
                  <c:v>KS</c:v>
                </c:pt>
                <c:pt idx="5">
                  <c:v>F</c:v>
                </c:pt>
                <c:pt idx="6">
                  <c:v>D</c:v>
                </c:pt>
              </c:strCache>
            </c:strRef>
          </c:cat>
          <c:val>
            <c:numRef>
              <c:f>List1!$B$22:$B$28</c:f>
              <c:numCache>
                <c:formatCode>0.0</c:formatCode>
                <c:ptCount val="7"/>
                <c:pt idx="0">
                  <c:v>20.399999999999999</c:v>
                </c:pt>
                <c:pt idx="1">
                  <c:v>18.399999999999999</c:v>
                </c:pt>
                <c:pt idx="2">
                  <c:v>18.2</c:v>
                </c:pt>
                <c:pt idx="3">
                  <c:v>12.6</c:v>
                </c:pt>
                <c:pt idx="4">
                  <c:v>12.3</c:v>
                </c:pt>
                <c:pt idx="5">
                  <c:v>12</c:v>
                </c:pt>
                <c:pt idx="6">
                  <c:v>10.1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8289280"/>
        <c:axId val="88290816"/>
      </c:barChart>
      <c:catAx>
        <c:axId val="88289280"/>
        <c:scaling>
          <c:orientation val="minMax"/>
        </c:scaling>
        <c:delete val="0"/>
        <c:axPos val="b"/>
        <c:majorTickMark val="out"/>
        <c:minorTickMark val="none"/>
        <c:tickLblPos val="nextTo"/>
        <c:crossAx val="88290816"/>
        <c:crosses val="autoZero"/>
        <c:auto val="1"/>
        <c:lblAlgn val="ctr"/>
        <c:lblOffset val="100"/>
        <c:noMultiLvlLbl val="0"/>
      </c:catAx>
      <c:valAx>
        <c:axId val="88290816"/>
        <c:scaling>
          <c:orientation val="minMax"/>
        </c:scaling>
        <c:delete val="0"/>
        <c:axPos val="l"/>
        <c:majorGridlines/>
        <c:numFmt formatCode="0" sourceLinked="0"/>
        <c:majorTickMark val="out"/>
        <c:minorTickMark val="none"/>
        <c:tickLblPos val="nextTo"/>
        <c:crossAx val="8828928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2000" b="1" i="0" baseline="0"/>
      </a:pPr>
      <a:endParaRPr lang="cs-CZ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8319872"/>
        <c:axId val="88321408"/>
      </c:barChart>
      <c:catAx>
        <c:axId val="88319872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400" b="1">
                <a:latin typeface="Tahoma" pitchFamily="34" charset="0"/>
                <a:ea typeface="Tahoma" pitchFamily="34" charset="0"/>
                <a:cs typeface="Tahoma" pitchFamily="34" charset="0"/>
              </a:defRPr>
            </a:pPr>
            <a:endParaRPr lang="cs-CZ"/>
          </a:p>
        </c:txPr>
        <c:crossAx val="88321408"/>
        <c:crosses val="autoZero"/>
        <c:auto val="1"/>
        <c:lblAlgn val="ctr"/>
        <c:lblOffset val="100"/>
        <c:noMultiLvlLbl val="0"/>
      </c:catAx>
      <c:valAx>
        <c:axId val="88321408"/>
        <c:scaling>
          <c:orientation val="minMax"/>
          <c:max val="1"/>
          <c:min val="0"/>
        </c:scaling>
        <c:delete val="0"/>
        <c:axPos val="l"/>
        <c:majorGridlines/>
        <c:numFmt formatCode="0%" sourceLinked="0"/>
        <c:majorTickMark val="out"/>
        <c:minorTickMark val="none"/>
        <c:tickLblPos val="nextTo"/>
        <c:txPr>
          <a:bodyPr/>
          <a:lstStyle/>
          <a:p>
            <a:pPr>
              <a:defRPr sz="1100">
                <a:latin typeface="Tahoma" pitchFamily="34" charset="0"/>
                <a:ea typeface="Tahoma" pitchFamily="34" charset="0"/>
                <a:cs typeface="Tahoma" pitchFamily="34" charset="0"/>
              </a:defRPr>
            </a:pPr>
            <a:endParaRPr lang="cs-CZ"/>
          </a:p>
        </c:txPr>
        <c:crossAx val="88319872"/>
        <c:crosses val="autoZero"/>
        <c:crossBetween val="between"/>
        <c:majorUnit val="0.2"/>
      </c:valAx>
    </c:plotArea>
    <c:legend>
      <c:legendPos val="r"/>
      <c:layout/>
      <c:overlay val="0"/>
      <c:txPr>
        <a:bodyPr/>
        <a:lstStyle/>
        <a:p>
          <a:pPr>
            <a:defRPr sz="1400">
              <a:latin typeface="Tahoma" pitchFamily="34" charset="0"/>
              <a:ea typeface="Tahoma" pitchFamily="34" charset="0"/>
              <a:cs typeface="Tahoma" pitchFamily="34" charset="0"/>
            </a:defRPr>
          </a:pPr>
          <a:endParaRPr lang="cs-CZ"/>
        </a:p>
      </c:txPr>
    </c:legend>
    <c:plotVisOnly val="1"/>
    <c:dispBlanksAs val="gap"/>
    <c:showDLblsOverMax val="0"/>
  </c:chart>
  <c:externalData r:id="rId1">
    <c:autoUpdate val="0"/>
  </c:externalData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9.3002187226596672E-2"/>
          <c:y val="5.1400554097404488E-2"/>
          <c:w val="0.87894356955381048"/>
          <c:h val="0.832619568387284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List2!$B$1</c:f>
              <c:strCache>
                <c:ptCount val="1"/>
                <c:pt idx="0">
                  <c:v>Em.zan.</c:v>
                </c:pt>
              </c:strCache>
            </c:strRef>
          </c:tx>
          <c:invertIfNegative val="0"/>
          <c:cat>
            <c:strRef>
              <c:f>List2!$A$2:$A$8</c:f>
              <c:strCache>
                <c:ptCount val="7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  <c:pt idx="4">
                  <c:v>E</c:v>
                </c:pt>
                <c:pt idx="5">
                  <c:v>F</c:v>
                </c:pt>
                <c:pt idx="6">
                  <c:v>KS</c:v>
                </c:pt>
              </c:strCache>
            </c:strRef>
          </c:cat>
          <c:val>
            <c:numRef>
              <c:f>List2!$B$2:$B$8</c:f>
              <c:numCache>
                <c:formatCode>0.0</c:formatCode>
                <c:ptCount val="7"/>
                <c:pt idx="0">
                  <c:v>16</c:v>
                </c:pt>
                <c:pt idx="1">
                  <c:v>17</c:v>
                </c:pt>
                <c:pt idx="2">
                  <c:v>16.7</c:v>
                </c:pt>
                <c:pt idx="3">
                  <c:v>12.8</c:v>
                </c:pt>
                <c:pt idx="4">
                  <c:v>12</c:v>
                </c:pt>
                <c:pt idx="5">
                  <c:v>12.9</c:v>
                </c:pt>
                <c:pt idx="6">
                  <c:v>11.9</c:v>
                </c:pt>
              </c:numCache>
            </c:numRef>
          </c:val>
        </c:ser>
        <c:ser>
          <c:idx val="1"/>
          <c:order val="1"/>
          <c:tx>
            <c:strRef>
              <c:f>List2!$C$1</c:f>
              <c:strCache>
                <c:ptCount val="1"/>
                <c:pt idx="0">
                  <c:v>Fyz.zan.</c:v>
                </c:pt>
              </c:strCache>
            </c:strRef>
          </c:tx>
          <c:invertIfNegative val="0"/>
          <c:cat>
            <c:strRef>
              <c:f>List2!$A$2:$A$8</c:f>
              <c:strCache>
                <c:ptCount val="7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  <c:pt idx="4">
                  <c:v>E</c:v>
                </c:pt>
                <c:pt idx="5">
                  <c:v>F</c:v>
                </c:pt>
                <c:pt idx="6">
                  <c:v>KS</c:v>
                </c:pt>
              </c:strCache>
            </c:strRef>
          </c:cat>
          <c:val>
            <c:numRef>
              <c:f>List2!$C$2:$C$8</c:f>
              <c:numCache>
                <c:formatCode>General</c:formatCode>
                <c:ptCount val="7"/>
                <c:pt idx="0">
                  <c:v>13.6</c:v>
                </c:pt>
                <c:pt idx="1">
                  <c:v>12.9</c:v>
                </c:pt>
                <c:pt idx="2">
                  <c:v>12.9</c:v>
                </c:pt>
                <c:pt idx="3">
                  <c:v>10</c:v>
                </c:pt>
                <c:pt idx="4">
                  <c:v>11.2</c:v>
                </c:pt>
                <c:pt idx="5">
                  <c:v>8.8000000000000007</c:v>
                </c:pt>
                <c:pt idx="6">
                  <c:v>10.200000000000001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72053120"/>
        <c:axId val="72054656"/>
      </c:barChart>
      <c:catAx>
        <c:axId val="72053120"/>
        <c:scaling>
          <c:orientation val="minMax"/>
        </c:scaling>
        <c:delete val="0"/>
        <c:axPos val="b"/>
        <c:majorTickMark val="out"/>
        <c:minorTickMark val="none"/>
        <c:tickLblPos val="nextTo"/>
        <c:crossAx val="72054656"/>
        <c:crosses val="autoZero"/>
        <c:auto val="1"/>
        <c:lblAlgn val="ctr"/>
        <c:lblOffset val="100"/>
        <c:noMultiLvlLbl val="0"/>
      </c:catAx>
      <c:valAx>
        <c:axId val="72054656"/>
        <c:scaling>
          <c:orientation val="minMax"/>
        </c:scaling>
        <c:delete val="0"/>
        <c:axPos val="l"/>
        <c:majorGridlines/>
        <c:numFmt formatCode="0.0" sourceLinked="1"/>
        <c:majorTickMark val="out"/>
        <c:minorTickMark val="none"/>
        <c:tickLblPos val="nextTo"/>
        <c:crossAx val="7205312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57656234653476501"/>
          <c:y val="5.0542067658209393E-2"/>
          <c:w val="0.3817709867985683"/>
          <c:h val="0.21428239744195091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2000" baseline="0"/>
      </a:pPr>
      <a:endParaRPr lang="cs-CZ"/>
    </a:p>
  </c:txPr>
  <c:externalData r:id="rId2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9.3002187226596672E-2"/>
          <c:y val="5.1400554097404488E-2"/>
          <c:w val="0.87465201224848044"/>
          <c:h val="0.832619568387284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List2!$B$63</c:f>
              <c:strCache>
                <c:ptCount val="1"/>
                <c:pt idx="0">
                  <c:v>únik</c:v>
                </c:pt>
              </c:strCache>
            </c:strRef>
          </c:tx>
          <c:invertIfNegative val="0"/>
          <c:cat>
            <c:strRef>
              <c:f>List2!$A$64:$A$70</c:f>
              <c:strCache>
                <c:ptCount val="7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  <c:pt idx="4">
                  <c:v>E</c:v>
                </c:pt>
                <c:pt idx="5">
                  <c:v>F</c:v>
                </c:pt>
                <c:pt idx="6">
                  <c:v>KS</c:v>
                </c:pt>
              </c:strCache>
            </c:strRef>
          </c:cat>
          <c:val>
            <c:numRef>
              <c:f>List2!$B$64:$B$70</c:f>
              <c:numCache>
                <c:formatCode>0.0</c:formatCode>
                <c:ptCount val="7"/>
                <c:pt idx="0">
                  <c:v>12.7</c:v>
                </c:pt>
                <c:pt idx="1">
                  <c:v>16.3</c:v>
                </c:pt>
                <c:pt idx="2">
                  <c:v>10.9</c:v>
                </c:pt>
                <c:pt idx="3">
                  <c:v>9.4</c:v>
                </c:pt>
                <c:pt idx="4" formatCode="General">
                  <c:v>14.1</c:v>
                </c:pt>
                <c:pt idx="5">
                  <c:v>11</c:v>
                </c:pt>
                <c:pt idx="6">
                  <c:v>11.9</c:v>
                </c:pt>
              </c:numCache>
            </c:numRef>
          </c:val>
        </c:ser>
        <c:ser>
          <c:idx val="1"/>
          <c:order val="1"/>
          <c:tx>
            <c:strRef>
              <c:f>List2!$C$63</c:f>
              <c:strCache>
                <c:ptCount val="1"/>
                <c:pt idx="0">
                  <c:v>rezignace</c:v>
                </c:pt>
              </c:strCache>
            </c:strRef>
          </c:tx>
          <c:invertIfNegative val="0"/>
          <c:cat>
            <c:strRef>
              <c:f>List2!$A$64:$A$70</c:f>
              <c:strCache>
                <c:ptCount val="7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  <c:pt idx="4">
                  <c:v>E</c:v>
                </c:pt>
                <c:pt idx="5">
                  <c:v>F</c:v>
                </c:pt>
                <c:pt idx="6">
                  <c:v>KS</c:v>
                </c:pt>
              </c:strCache>
            </c:strRef>
          </c:cat>
          <c:val>
            <c:numRef>
              <c:f>List2!$C$64:$C$70</c:f>
              <c:numCache>
                <c:formatCode>General</c:formatCode>
                <c:ptCount val="7"/>
                <c:pt idx="0">
                  <c:v>11.4</c:v>
                </c:pt>
                <c:pt idx="1">
                  <c:v>14.1</c:v>
                </c:pt>
                <c:pt idx="2">
                  <c:v>11.1</c:v>
                </c:pt>
                <c:pt idx="3">
                  <c:v>8.3000000000000007</c:v>
                </c:pt>
                <c:pt idx="4">
                  <c:v>11.3</c:v>
                </c:pt>
                <c:pt idx="5">
                  <c:v>9.6</c:v>
                </c:pt>
                <c:pt idx="6">
                  <c:v>9.6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72097152"/>
        <c:axId val="72111232"/>
      </c:barChart>
      <c:catAx>
        <c:axId val="72097152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cs-CZ"/>
          </a:p>
        </c:txPr>
        <c:crossAx val="72111232"/>
        <c:crosses val="autoZero"/>
        <c:auto val="1"/>
        <c:lblAlgn val="ctr"/>
        <c:lblOffset val="100"/>
        <c:noMultiLvlLbl val="0"/>
      </c:catAx>
      <c:valAx>
        <c:axId val="72111232"/>
        <c:scaling>
          <c:orientation val="minMax"/>
        </c:scaling>
        <c:delete val="0"/>
        <c:axPos val="l"/>
        <c:majorGridlines/>
        <c:numFmt formatCode="0" sourceLinked="0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cs-CZ"/>
          </a:p>
        </c:txPr>
        <c:crossAx val="7209715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45610310550349009"/>
          <c:y val="4.5912438028579923E-2"/>
          <c:w val="0.51056365355587829"/>
          <c:h val="0.12427371244556892"/>
        </c:manualLayout>
      </c:layout>
      <c:overlay val="0"/>
      <c:txPr>
        <a:bodyPr/>
        <a:lstStyle/>
        <a:p>
          <a:pPr>
            <a:defRPr sz="2400"/>
          </a:pPr>
          <a:endParaRPr lang="cs-CZ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6.4455552455018619E-2"/>
          <c:y val="3.7447359098464958E-2"/>
          <c:w val="0.93528228832273996"/>
          <c:h val="0.8958263023186102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List2!$B$44</c:f>
              <c:strCache>
                <c:ptCount val="1"/>
                <c:pt idx="0">
                  <c:v>cit.vřelost</c:v>
                </c:pt>
              </c:strCache>
            </c:strRef>
          </c:tx>
          <c:invertIfNegative val="0"/>
          <c:cat>
            <c:strRef>
              <c:f>List2!$A$45:$A$51</c:f>
              <c:strCache>
                <c:ptCount val="7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  <c:pt idx="4">
                  <c:v>E</c:v>
                </c:pt>
                <c:pt idx="5">
                  <c:v>F</c:v>
                </c:pt>
                <c:pt idx="6">
                  <c:v>KS</c:v>
                </c:pt>
              </c:strCache>
            </c:strRef>
          </c:cat>
          <c:val>
            <c:numRef>
              <c:f>List2!$B$45:$B$51</c:f>
              <c:numCache>
                <c:formatCode>0.0</c:formatCode>
                <c:ptCount val="7"/>
                <c:pt idx="0">
                  <c:v>56.8</c:v>
                </c:pt>
                <c:pt idx="1">
                  <c:v>51.4</c:v>
                </c:pt>
                <c:pt idx="2">
                  <c:v>63.4</c:v>
                </c:pt>
                <c:pt idx="3">
                  <c:v>70.599999999999994</c:v>
                </c:pt>
                <c:pt idx="4" formatCode="General">
                  <c:v>64.8</c:v>
                </c:pt>
                <c:pt idx="5">
                  <c:v>59.6</c:v>
                </c:pt>
                <c:pt idx="6">
                  <c:v>63</c:v>
                </c:pt>
              </c:numCache>
            </c:numRef>
          </c:val>
        </c:ser>
        <c:ser>
          <c:idx val="1"/>
          <c:order val="1"/>
          <c:tx>
            <c:strRef>
              <c:f>List2!$C$44</c:f>
              <c:strCache>
                <c:ptCount val="1"/>
                <c:pt idx="0">
                  <c:v>nevšímavost</c:v>
                </c:pt>
              </c:strCache>
            </c:strRef>
          </c:tx>
          <c:invertIfNegative val="0"/>
          <c:cat>
            <c:strRef>
              <c:f>List2!$A$45:$A$51</c:f>
              <c:strCache>
                <c:ptCount val="7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  <c:pt idx="4">
                  <c:v>E</c:v>
                </c:pt>
                <c:pt idx="5">
                  <c:v>F</c:v>
                </c:pt>
                <c:pt idx="6">
                  <c:v>KS</c:v>
                </c:pt>
              </c:strCache>
            </c:strRef>
          </c:cat>
          <c:val>
            <c:numRef>
              <c:f>List2!$C$45:$C$51</c:f>
              <c:numCache>
                <c:formatCode>General</c:formatCode>
                <c:ptCount val="7"/>
                <c:pt idx="0">
                  <c:v>31.4</c:v>
                </c:pt>
                <c:pt idx="1">
                  <c:v>34.5</c:v>
                </c:pt>
                <c:pt idx="2">
                  <c:v>30</c:v>
                </c:pt>
                <c:pt idx="3">
                  <c:v>23.6</c:v>
                </c:pt>
                <c:pt idx="4">
                  <c:v>27.4</c:v>
                </c:pt>
                <c:pt idx="5">
                  <c:v>32.6</c:v>
                </c:pt>
                <c:pt idx="6">
                  <c:v>26.7</c:v>
                </c:pt>
              </c:numCache>
            </c:numRef>
          </c:val>
        </c:ser>
        <c:ser>
          <c:idx val="2"/>
          <c:order val="2"/>
          <c:tx>
            <c:strRef>
              <c:f>List2!$D$44</c:f>
              <c:strCache>
                <c:ptCount val="1"/>
                <c:pt idx="0">
                  <c:v>odmítání</c:v>
                </c:pt>
              </c:strCache>
            </c:strRef>
          </c:tx>
          <c:invertIfNegative val="0"/>
          <c:cat>
            <c:strRef>
              <c:f>List2!$A$45:$A$51</c:f>
              <c:strCache>
                <c:ptCount val="7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  <c:pt idx="4">
                  <c:v>E</c:v>
                </c:pt>
                <c:pt idx="5">
                  <c:v>F</c:v>
                </c:pt>
                <c:pt idx="6">
                  <c:v>KS</c:v>
                </c:pt>
              </c:strCache>
            </c:strRef>
          </c:cat>
          <c:val>
            <c:numRef>
              <c:f>List2!$D$45:$D$51</c:f>
              <c:numCache>
                <c:formatCode>General</c:formatCode>
                <c:ptCount val="7"/>
                <c:pt idx="0">
                  <c:v>20.9</c:v>
                </c:pt>
                <c:pt idx="1">
                  <c:v>25.3</c:v>
                </c:pt>
                <c:pt idx="2">
                  <c:v>21</c:v>
                </c:pt>
                <c:pt idx="3">
                  <c:v>16.5</c:v>
                </c:pt>
                <c:pt idx="4">
                  <c:v>20.3</c:v>
                </c:pt>
                <c:pt idx="5">
                  <c:v>26.4</c:v>
                </c:pt>
                <c:pt idx="6">
                  <c:v>19.100000000000001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72172288"/>
        <c:axId val="72173824"/>
      </c:barChart>
      <c:catAx>
        <c:axId val="72172288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cs-CZ"/>
          </a:p>
        </c:txPr>
        <c:crossAx val="72173824"/>
        <c:crosses val="autoZero"/>
        <c:auto val="1"/>
        <c:lblAlgn val="ctr"/>
        <c:lblOffset val="100"/>
        <c:noMultiLvlLbl val="0"/>
      </c:catAx>
      <c:valAx>
        <c:axId val="72173824"/>
        <c:scaling>
          <c:orientation val="minMax"/>
        </c:scaling>
        <c:delete val="0"/>
        <c:axPos val="l"/>
        <c:majorGridlines/>
        <c:numFmt formatCode="0" sourceLinked="0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cs-CZ"/>
          </a:p>
        </c:txPr>
        <c:crossAx val="7217228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14370162574528755"/>
          <c:y val="3.9959920595824781E-2"/>
          <c:w val="0.85327410014871652"/>
          <c:h val="0.13808371396888816"/>
        </c:manualLayout>
      </c:layout>
      <c:overlay val="0"/>
      <c:txPr>
        <a:bodyPr/>
        <a:lstStyle/>
        <a:p>
          <a:pPr>
            <a:defRPr sz="1600"/>
          </a:pPr>
          <a:endParaRPr lang="cs-CZ"/>
        </a:p>
      </c:txPr>
    </c:legend>
    <c:plotVisOnly val="1"/>
    <c:dispBlanksAs val="gap"/>
    <c:showDLblsOverMax val="0"/>
  </c:chart>
  <c:externalData r:id="rId2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0.63636</cdr:x>
      <cdr:y>0.02899</cdr:y>
    </cdr:from>
    <cdr:to>
      <cdr:x>0.98347</cdr:x>
      <cdr:y>0.82609</cdr:y>
    </cdr:to>
    <cdr:sp macro="" textlink="">
      <cdr:nvSpPr>
        <cdr:cNvPr id="2" name="Ohnutý roh 1"/>
        <cdr:cNvSpPr/>
      </cdr:nvSpPr>
      <cdr:spPr>
        <a:xfrm xmlns:a="http://schemas.openxmlformats.org/drawingml/2006/main">
          <a:off x="5544616" y="144016"/>
          <a:ext cx="3024336" cy="3960440"/>
        </a:xfrm>
        <a:prstGeom xmlns:a="http://schemas.openxmlformats.org/drawingml/2006/main" prst="foldedCorner">
          <a:avLst/>
        </a:prstGeom>
        <a:solidFill xmlns:a="http://schemas.openxmlformats.org/drawingml/2006/main">
          <a:schemeClr val="bg1"/>
        </a:solidFill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cs-CZ" sz="2050" dirty="0" smtClean="0">
            <a:solidFill>
              <a:schemeClr val="tx1"/>
            </a:solidFill>
          </a:endParaRPr>
        </a:p>
        <a:p xmlns:a="http://schemas.openxmlformats.org/drawingml/2006/main">
          <a:r>
            <a:rPr lang="cs-CZ" sz="2050" dirty="0" smtClean="0">
              <a:solidFill>
                <a:schemeClr val="tx1"/>
              </a:solidFill>
            </a:rPr>
            <a:t>A = původní rodina + ÚV</a:t>
          </a:r>
        </a:p>
        <a:p xmlns:a="http://schemas.openxmlformats.org/drawingml/2006/main">
          <a:r>
            <a:rPr lang="cs-CZ" sz="2050" dirty="0" smtClean="0">
              <a:solidFill>
                <a:schemeClr val="tx1"/>
              </a:solidFill>
            </a:rPr>
            <a:t>B = ÚV</a:t>
          </a:r>
        </a:p>
        <a:p xmlns:a="http://schemas.openxmlformats.org/drawingml/2006/main">
          <a:r>
            <a:rPr lang="cs-CZ" sz="2050" dirty="0" smtClean="0">
              <a:solidFill>
                <a:schemeClr val="tx1"/>
              </a:solidFill>
            </a:rPr>
            <a:t>C = původní rod. + ÚV + pěstounská/adoptivní rod.</a:t>
          </a:r>
        </a:p>
        <a:p xmlns:a="http://schemas.openxmlformats.org/drawingml/2006/main">
          <a:r>
            <a:rPr lang="cs-CZ" sz="2050" dirty="0" smtClean="0">
              <a:solidFill>
                <a:schemeClr val="tx1"/>
              </a:solidFill>
            </a:rPr>
            <a:t>D= původní rod. + pěstounská/adoptivní rod. </a:t>
          </a:r>
        </a:p>
        <a:p xmlns:a="http://schemas.openxmlformats.org/drawingml/2006/main">
          <a:r>
            <a:rPr lang="cs-CZ" sz="2050" dirty="0" smtClean="0">
              <a:solidFill>
                <a:schemeClr val="tx1"/>
              </a:solidFill>
            </a:rPr>
            <a:t>E = ÚV + pěstounská/adoptivní rod.</a:t>
          </a:r>
        </a:p>
        <a:p xmlns:a="http://schemas.openxmlformats.org/drawingml/2006/main">
          <a:r>
            <a:rPr lang="cs-CZ" sz="2050" dirty="0" smtClean="0">
              <a:solidFill>
                <a:schemeClr val="tx1"/>
              </a:solidFill>
            </a:rPr>
            <a:t>F = pěstounská/adoptivní rod.</a:t>
          </a:r>
        </a:p>
        <a:p xmlns:a="http://schemas.openxmlformats.org/drawingml/2006/main">
          <a:r>
            <a:rPr lang="cs-CZ" sz="2050" dirty="0" smtClean="0">
              <a:solidFill>
                <a:schemeClr val="tx1"/>
              </a:solidFill>
            </a:rPr>
            <a:t>KS = kontrolní skupina</a:t>
          </a:r>
          <a:r>
            <a:rPr lang="cs-CZ" sz="2100" dirty="0" smtClean="0">
              <a:solidFill>
                <a:schemeClr val="tx1"/>
              </a:solidFill>
            </a:rPr>
            <a:t> </a:t>
          </a:r>
          <a:endParaRPr lang="cs-CZ" sz="2100" dirty="0">
            <a:solidFill>
              <a:schemeClr val="tx1"/>
            </a:solidFill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91CA565B-4046-4A31-A329-0DE3AE2B6D48}" type="datetimeFigureOut">
              <a:rPr lang="cs-CZ"/>
              <a:pPr>
                <a:defRPr/>
              </a:pPr>
              <a:t>21.5.2014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E982450E-EF85-44D2-9DF3-7357243D6F9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1876140"/>
      </p:ext>
    </p:extLst>
  </p:cSld>
  <p:clrMap bg1="dk1" tx1="lt1" bg2="dk2" tx2="lt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53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 smtClean="0"/>
          </a:p>
        </p:txBody>
      </p:sp>
      <p:sp>
        <p:nvSpPr>
          <p:cNvPr id="44036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FB3114B-3CEF-46BB-A485-E5E421CFC2FF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cs-CZ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5F8EE6A-ECBA-43C2-9C37-D317DEDB3B36}" type="datetimeFigureOut">
              <a:rPr lang="cs-CZ" smtClean="0"/>
              <a:pPr>
                <a:defRPr/>
              </a:pPr>
              <a:t>21.5.2014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D650C10-EE9A-439C-BB01-17EB42A7111F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70F16B2-1248-4338-A428-E26A6C04861E}" type="datetimeFigureOut">
              <a:rPr lang="cs-CZ" smtClean="0"/>
              <a:pPr>
                <a:defRPr/>
              </a:pPr>
              <a:t>21.5.2014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3E1292-ABFC-48E8-BF6C-505D6B50B4B1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39A369D-B0C2-4878-A7EC-A6D2F33829A0}" type="datetimeFigureOut">
              <a:rPr lang="cs-CZ" smtClean="0"/>
              <a:pPr>
                <a:defRPr/>
              </a:pPr>
              <a:t>21.5.2014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1957DFD-2E03-4902-98C2-014460E01531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97CE94D-FF36-43B9-A9E2-7E6100457F49}" type="datetimeFigureOut">
              <a:rPr lang="cs-CZ" smtClean="0"/>
              <a:pPr>
                <a:defRPr/>
              </a:pPr>
              <a:t>21.5.2014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B13441-B543-49BF-A676-BA6387755606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CBDAEC3-9B48-4125-AB76-8E2535106688}" type="datetimeFigureOut">
              <a:rPr lang="cs-CZ" smtClean="0"/>
              <a:pPr>
                <a:defRPr/>
              </a:pPr>
              <a:t>21.5.2014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8B05E31-9A72-41DB-8938-8EB29692ACD1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59B1095-BC0D-4064-A606-8621BA58B436}" type="datetimeFigureOut">
              <a:rPr lang="cs-CZ" smtClean="0"/>
              <a:pPr>
                <a:defRPr/>
              </a:pPr>
              <a:t>21.5.2014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475C961-0094-45CB-BC0D-4E35472C72E6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44726A1-E778-4188-90AC-732421C82BDF}" type="datetimeFigureOut">
              <a:rPr lang="cs-CZ" smtClean="0"/>
              <a:pPr>
                <a:defRPr/>
              </a:pPr>
              <a:t>21.5.2014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9325095-3987-42CA-801D-533578448F8A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E5EE00D-8A82-49CC-A1FA-33D2CF28EF7F}" type="datetimeFigureOut">
              <a:rPr lang="cs-CZ" smtClean="0"/>
              <a:pPr>
                <a:defRPr/>
              </a:pPr>
              <a:t>21.5.2014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FBB30FA-CFAD-4F57-84EB-5A109450D21F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55A7CE0-700F-4488-BB7F-4AC39BC3C211}" type="datetimeFigureOut">
              <a:rPr lang="cs-CZ" smtClean="0"/>
              <a:pPr>
                <a:defRPr/>
              </a:pPr>
              <a:t>21.5.2014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F03350-DB0D-4C55-AFF6-14FE55EF9EBC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AC2B8F-6216-434C-BBE4-14495936D5A2}" type="datetimeFigureOut">
              <a:rPr lang="cs-CZ" smtClean="0"/>
              <a:pPr>
                <a:defRPr/>
              </a:pPr>
              <a:t>21.5.2014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40753F3-5026-4DF7-AD10-B2F001C5CDD0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372024B-6504-43F6-AB8A-E2A1221F7309}" type="datetimeFigureOut">
              <a:rPr lang="cs-CZ" smtClean="0"/>
              <a:pPr>
                <a:defRPr/>
              </a:pPr>
              <a:t>21.5.2014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500815B-9183-40F5-BFFB-A527230A935C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g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DAE0DAA6-F63D-4DF2-A7F4-7995EEE1EE67}" type="datetimeFigureOut">
              <a:rPr lang="cs-CZ" smtClean="0"/>
              <a:pPr>
                <a:defRPr/>
              </a:pPr>
              <a:t>21.5.2014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5731D366-3A2E-4267-8264-EF8204C9A325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55" r:id="rId1"/>
    <p:sldLayoutId id="2147483956" r:id="rId2"/>
    <p:sldLayoutId id="2147483957" r:id="rId3"/>
    <p:sldLayoutId id="2147483958" r:id="rId4"/>
    <p:sldLayoutId id="2147483959" r:id="rId5"/>
    <p:sldLayoutId id="2147483960" r:id="rId6"/>
    <p:sldLayoutId id="2147483961" r:id="rId7"/>
    <p:sldLayoutId id="2147483962" r:id="rId8"/>
    <p:sldLayoutId id="2147483963" r:id="rId9"/>
    <p:sldLayoutId id="2147483964" r:id="rId10"/>
    <p:sldLayoutId id="214748396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descr="C:\Users\RadekP\Desktop\kniha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8520" y="0"/>
            <a:ext cx="4608512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Obdélník 4"/>
          <p:cNvSpPr/>
          <p:nvPr/>
        </p:nvSpPr>
        <p:spPr>
          <a:xfrm>
            <a:off x="4499992" y="0"/>
            <a:ext cx="4644008" cy="685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endParaRPr lang="cs-CZ" sz="1600" dirty="0">
              <a:ea typeface="Calibri"/>
              <a:cs typeface="Times New Roman"/>
            </a:endParaRPr>
          </a:p>
        </p:txBody>
      </p:sp>
      <p:sp>
        <p:nvSpPr>
          <p:cNvPr id="6" name="Textové pole 2"/>
          <p:cNvSpPr txBox="1">
            <a:spLocks noChangeArrowheads="1"/>
          </p:cNvSpPr>
          <p:nvPr/>
        </p:nvSpPr>
        <p:spPr bwMode="auto">
          <a:xfrm>
            <a:off x="5116745" y="908720"/>
            <a:ext cx="3666846" cy="17779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cs-CZ" sz="4400" b="1" dirty="0" smtClean="0">
                <a:solidFill>
                  <a:srgbClr val="FFFFFF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DOSPĚLÍ </a:t>
            </a: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cs-CZ" sz="4400" b="1" dirty="0" smtClean="0">
                <a:solidFill>
                  <a:srgbClr val="FFFFFF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NA </a:t>
            </a:r>
            <a:r>
              <a:rPr lang="cs-CZ" sz="4400" b="1" dirty="0">
                <a:solidFill>
                  <a:srgbClr val="FFFFFF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CESTĚ</a:t>
            </a:r>
            <a:endParaRPr lang="cs-CZ" sz="4400" dirty="0"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" name="Textové pole 2"/>
          <p:cNvSpPr txBox="1">
            <a:spLocks noChangeArrowheads="1"/>
          </p:cNvSpPr>
          <p:nvPr/>
        </p:nvSpPr>
        <p:spPr bwMode="auto">
          <a:xfrm>
            <a:off x="4615089" y="2708920"/>
            <a:ext cx="4528911" cy="12824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cs-CZ" sz="2400" dirty="0" smtClean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Osobnostní charakteristiky osob s historií náhradních forem péče</a:t>
            </a:r>
            <a:endParaRPr lang="cs-CZ" sz="2400" dirty="0"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sz="1200" b="1" i="1" dirty="0">
                <a:solidFill>
                  <a:srgbClr val="FFFFFF"/>
                </a:solidFill>
                <a:effectLst/>
                <a:latin typeface="Courier New"/>
                <a:ea typeface="Calibri"/>
                <a:cs typeface="Times New Roman"/>
              </a:rPr>
              <a:t> </a:t>
            </a:r>
            <a:endParaRPr lang="cs-CZ" sz="11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4427984" y="6553301"/>
            <a:ext cx="4921622" cy="3046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cs-CZ" sz="1200" dirty="0" smtClean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VÝSLEDKY VÝZKUMU PODPOŘENÉHO NADAČNÍM FONDEM </a:t>
            </a:r>
            <a:r>
              <a:rPr lang="cs-CZ" sz="12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</a:t>
            </a:r>
            <a:r>
              <a:rPr lang="en-US" sz="12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&amp;T</a:t>
            </a:r>
            <a:endParaRPr lang="cs-CZ" sz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" name="Textové pole 2"/>
          <p:cNvSpPr txBox="1">
            <a:spLocks noChangeArrowheads="1"/>
          </p:cNvSpPr>
          <p:nvPr/>
        </p:nvSpPr>
        <p:spPr bwMode="auto">
          <a:xfrm>
            <a:off x="4615089" y="4581128"/>
            <a:ext cx="4528911" cy="9992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cs-CZ" sz="3200" b="1" dirty="0" smtClean="0">
                <a:solidFill>
                  <a:srgbClr val="FFFFFF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Hana Novotná</a:t>
            </a:r>
            <a:endParaRPr lang="cs-CZ" sz="3200" b="1" dirty="0"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sz="1200" b="1" i="1" dirty="0">
                <a:solidFill>
                  <a:srgbClr val="FFFFFF"/>
                </a:solidFill>
                <a:effectLst/>
                <a:latin typeface="Courier New"/>
                <a:ea typeface="Calibri"/>
                <a:cs typeface="Times New Roman"/>
              </a:rPr>
              <a:t> </a:t>
            </a:r>
            <a:endParaRPr lang="cs-CZ" sz="1100" dirty="0">
              <a:effectLst/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336782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850106"/>
          </a:xfrm>
        </p:spPr>
        <p:txBody>
          <a:bodyPr>
            <a:normAutofit/>
          </a:bodyPr>
          <a:lstStyle/>
          <a:p>
            <a:r>
              <a:rPr lang="cs-CZ" b="1" dirty="0">
                <a:solidFill>
                  <a:schemeClr val="tx2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CTQ </a:t>
            </a:r>
            <a:r>
              <a:rPr lang="cs-CZ" sz="3300" b="1" dirty="0">
                <a:solidFill>
                  <a:schemeClr val="tx2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(D. P. </a:t>
            </a:r>
            <a:r>
              <a:rPr lang="cs-CZ" sz="3300" b="1" dirty="0" err="1">
                <a:solidFill>
                  <a:schemeClr val="tx2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Bernstein</a:t>
            </a:r>
            <a:r>
              <a:rPr lang="cs-CZ" sz="3300" b="1" dirty="0">
                <a:solidFill>
                  <a:schemeClr val="tx2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L. Fink)</a:t>
            </a:r>
            <a:endParaRPr lang="cs-CZ" sz="3300" b="1" dirty="0" smtClean="0">
              <a:solidFill>
                <a:schemeClr val="tx2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9" name="Graf 8"/>
          <p:cNvGraphicFramePr/>
          <p:nvPr>
            <p:extLst>
              <p:ext uri="{D42A27DB-BD31-4B8C-83A1-F6EECF244321}">
                <p14:modId xmlns:p14="http://schemas.microsoft.com/office/powerpoint/2010/main" val="2530288917"/>
              </p:ext>
            </p:extLst>
          </p:nvPr>
        </p:nvGraphicFramePr>
        <p:xfrm>
          <a:off x="179512" y="1124744"/>
          <a:ext cx="8712968" cy="49685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Graf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51981815"/>
              </p:ext>
            </p:extLst>
          </p:nvPr>
        </p:nvGraphicFramePr>
        <p:xfrm>
          <a:off x="467544" y="1196752"/>
          <a:ext cx="4968552" cy="46085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Obdélník se zakulaceným příčným rohem 1"/>
          <p:cNvSpPr/>
          <p:nvPr/>
        </p:nvSpPr>
        <p:spPr>
          <a:xfrm>
            <a:off x="0" y="6525344"/>
            <a:ext cx="2339752" cy="332656"/>
          </a:xfrm>
          <a:prstGeom prst="round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Traumatické zážitky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rmAutofit/>
          </a:bodyPr>
          <a:lstStyle/>
          <a:p>
            <a:r>
              <a:rPr lang="cs-CZ" b="1" dirty="0" smtClean="0">
                <a:solidFill>
                  <a:schemeClr val="tx2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SVF-78</a:t>
            </a:r>
            <a:r>
              <a:rPr lang="cs-CZ" sz="3000" b="1" dirty="0" smtClean="0">
                <a:solidFill>
                  <a:schemeClr val="tx2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(W. </a:t>
            </a:r>
            <a:r>
              <a:rPr lang="cs-CZ" sz="3000" b="1" dirty="0" err="1" smtClean="0">
                <a:solidFill>
                  <a:schemeClr val="tx2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Janke</a:t>
            </a:r>
            <a:r>
              <a:rPr lang="cs-CZ" sz="3000" b="1" dirty="0" smtClean="0">
                <a:solidFill>
                  <a:schemeClr val="tx2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G. </a:t>
            </a:r>
            <a:r>
              <a:rPr lang="cs-CZ" sz="3000" b="1" dirty="0" err="1" smtClean="0">
                <a:solidFill>
                  <a:schemeClr val="tx2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Erdmannová</a:t>
            </a:r>
            <a:r>
              <a:rPr lang="cs-CZ" sz="3000" b="1" dirty="0" smtClean="0">
                <a:solidFill>
                  <a:schemeClr val="tx2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</a:t>
            </a:r>
            <a:endParaRPr lang="cs-CZ" b="1" dirty="0" smtClean="0">
              <a:solidFill>
                <a:schemeClr val="tx2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Ohnutý roh 2"/>
          <p:cNvSpPr/>
          <p:nvPr/>
        </p:nvSpPr>
        <p:spPr>
          <a:xfrm>
            <a:off x="4932040" y="6560988"/>
            <a:ext cx="3240360" cy="297012"/>
          </a:xfrm>
          <a:prstGeom prst="foldedCorne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err="1" smtClean="0">
                <a:solidFill>
                  <a:schemeClr val="bg1"/>
                </a:solidFill>
              </a:rPr>
              <a:t>Stre</a:t>
            </a:r>
            <a:r>
              <a:rPr lang="el-GR" dirty="0" smtClean="0">
                <a:solidFill>
                  <a:schemeClr val="bg1"/>
                </a:solidFill>
              </a:rPr>
              <a:t>β</a:t>
            </a:r>
            <a:r>
              <a:rPr lang="cs-CZ" dirty="0" err="1" smtClean="0">
                <a:solidFill>
                  <a:schemeClr val="bg1"/>
                </a:solidFill>
              </a:rPr>
              <a:t>verarbeitungsfragebogen</a:t>
            </a:r>
            <a:endParaRPr lang="cs-CZ" dirty="0">
              <a:solidFill>
                <a:schemeClr val="bg1"/>
              </a:solidFill>
            </a:endParaRPr>
          </a:p>
        </p:txBody>
      </p:sp>
      <p:graphicFrame>
        <p:nvGraphicFramePr>
          <p:cNvPr id="8" name="Zástupný symbol pro obsah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64715968"/>
              </p:ext>
            </p:extLst>
          </p:nvPr>
        </p:nvGraphicFramePr>
        <p:xfrm>
          <a:off x="827584" y="1340768"/>
          <a:ext cx="4464496" cy="4416552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2232248"/>
                <a:gridCol w="1152128"/>
                <a:gridCol w="1080120"/>
              </a:tblGrid>
              <a:tr h="26313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 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559" marR="2455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VS</a:t>
                      </a:r>
                      <a:r>
                        <a:rPr lang="cs-CZ" sz="1800" baseline="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marL="24559" marR="2455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KS</a:t>
                      </a:r>
                      <a:r>
                        <a:rPr lang="cs-CZ" sz="1800" baseline="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marL="24559" marR="24559" marT="0" marB="0" anchor="ctr"/>
                </a:tc>
              </a:tr>
              <a:tr h="15788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Podhodnocení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559" marR="2455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12,7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559" marR="24559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11,9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559" marR="24559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15788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Odmítání viny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559" marR="2455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12,2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559" marR="24559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11,6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559" marR="24559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15788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Odklon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559" marR="2455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13,7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559" marR="24559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12,8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559" marR="24559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15788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Náhradní uspokojení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559" marR="2455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effectLst/>
                        </a:rPr>
                        <a:t>14,2</a:t>
                      </a:r>
                      <a:endParaRPr lang="cs-CZ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559" marR="24559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effectLst/>
                        </a:rPr>
                        <a:t>12,6</a:t>
                      </a:r>
                      <a:endParaRPr lang="cs-CZ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559" marR="24559" marT="0" marB="0" anchor="ctr">
                    <a:solidFill>
                      <a:schemeClr val="bg2"/>
                    </a:solidFill>
                  </a:tcPr>
                </a:tc>
              </a:tr>
              <a:tr h="15788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Kontrola situace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559" marR="2455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effectLst/>
                        </a:rPr>
                        <a:t>14,8</a:t>
                      </a:r>
                      <a:endParaRPr lang="cs-CZ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559" marR="24559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effectLst/>
                        </a:rPr>
                        <a:t>16,5</a:t>
                      </a:r>
                      <a:endParaRPr lang="cs-CZ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559" marR="24559" marT="0" marB="0" anchor="ctr">
                    <a:solidFill>
                      <a:schemeClr val="bg2"/>
                    </a:solidFill>
                  </a:tcPr>
                </a:tc>
              </a:tr>
              <a:tr h="15788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Kontrola reakcí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559" marR="2455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14,6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559" marR="24559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15,6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559" marR="24559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15788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Pozitivní </a:t>
                      </a:r>
                      <a:r>
                        <a:rPr lang="cs-CZ" sz="1800" dirty="0" err="1">
                          <a:effectLst/>
                        </a:rPr>
                        <a:t>sebeinstrukce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559" marR="2455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15,1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559" marR="24559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15,3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559" marR="24559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15788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Potřeba sociální opory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559" marR="2455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15,2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559" marR="24559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15,2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559" marR="24559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15788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Vyhýbání se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559" marR="2455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15,2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559" marR="24559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15,1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559" marR="24559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15788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Únik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559" marR="2455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12,6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559" marR="24559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11,9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559" marR="24559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15788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Přemítání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559" marR="2455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13,5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559" marR="24559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14,3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559" marR="24559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15788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Rezignace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559" marR="2455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effectLst/>
                        </a:rPr>
                        <a:t>11,6</a:t>
                      </a:r>
                      <a:endParaRPr lang="cs-CZ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559" marR="24559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effectLst/>
                        </a:rPr>
                        <a:t>9,6</a:t>
                      </a:r>
                      <a:endParaRPr lang="cs-CZ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559" marR="24559" marT="0" marB="0" anchor="ctr">
                    <a:solidFill>
                      <a:schemeClr val="bg2"/>
                    </a:solidFill>
                  </a:tcPr>
                </a:tc>
              </a:tr>
              <a:tr h="15788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Sebeobviňování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559" marR="2455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effectLst/>
                        </a:rPr>
                        <a:t>12,8</a:t>
                      </a:r>
                      <a:endParaRPr lang="cs-CZ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559" marR="24559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effectLst/>
                        </a:rPr>
                        <a:t>11,4</a:t>
                      </a:r>
                      <a:endParaRPr lang="cs-CZ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559" marR="24559" marT="0" marB="0" anchor="ctr"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" name="Tabulka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1520802"/>
              </p:ext>
            </p:extLst>
          </p:nvPr>
        </p:nvGraphicFramePr>
        <p:xfrm>
          <a:off x="5724128" y="1340768"/>
          <a:ext cx="1152128" cy="4483833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1152128"/>
              </a:tblGrid>
              <a:tr h="28803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aseline="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Osoby s ÚV</a:t>
                      </a:r>
                    </a:p>
                  </a:txBody>
                  <a:tcPr marL="24559" marR="24559" marT="0" marB="0" anchor="ctr"/>
                </a:tc>
              </a:tr>
              <a:tr h="31074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0" dirty="0" smtClean="0">
                          <a:solidFill>
                            <a:schemeClr val="tx1"/>
                          </a:solidFill>
                          <a:effectLst/>
                        </a:rPr>
                        <a:t>13,1</a:t>
                      </a:r>
                      <a:endParaRPr lang="cs-CZ" sz="18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559" marR="24559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1074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0" dirty="0" smtClean="0">
                          <a:solidFill>
                            <a:schemeClr val="tx1"/>
                          </a:solidFill>
                          <a:effectLst/>
                        </a:rPr>
                        <a:t>13,7</a:t>
                      </a:r>
                      <a:endParaRPr lang="cs-CZ" sz="18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559" marR="24559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1074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0" dirty="0" smtClean="0">
                          <a:solidFill>
                            <a:schemeClr val="tx1"/>
                          </a:solidFill>
                          <a:effectLst/>
                        </a:rPr>
                        <a:t>14,1</a:t>
                      </a:r>
                      <a:endParaRPr lang="cs-CZ" sz="18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559" marR="24559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1074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0" dirty="0" smtClean="0">
                          <a:solidFill>
                            <a:schemeClr val="tx1"/>
                          </a:solidFill>
                          <a:effectLst/>
                        </a:rPr>
                        <a:t>15,0</a:t>
                      </a:r>
                      <a:endParaRPr lang="cs-CZ" sz="18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559" marR="24559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1074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0" dirty="0" smtClean="0">
                          <a:solidFill>
                            <a:schemeClr val="tx1"/>
                          </a:solidFill>
                          <a:effectLst/>
                        </a:rPr>
                        <a:t>15,8</a:t>
                      </a:r>
                      <a:endParaRPr lang="cs-CZ" sz="18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559" marR="24559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1074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0" dirty="0" smtClean="0">
                          <a:solidFill>
                            <a:schemeClr val="tx1"/>
                          </a:solidFill>
                          <a:effectLst/>
                        </a:rPr>
                        <a:t>15,1</a:t>
                      </a:r>
                      <a:endParaRPr lang="cs-CZ" sz="18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559" marR="24559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1074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0" dirty="0" smtClean="0">
                          <a:solidFill>
                            <a:schemeClr val="tx1"/>
                          </a:solidFill>
                          <a:effectLst/>
                        </a:rPr>
                        <a:t>16,6</a:t>
                      </a:r>
                      <a:endParaRPr lang="cs-CZ" sz="18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559" marR="24559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1074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0" dirty="0" smtClean="0">
                          <a:solidFill>
                            <a:schemeClr val="tx1"/>
                          </a:solidFill>
                          <a:effectLst/>
                        </a:rPr>
                        <a:t>16,8</a:t>
                      </a:r>
                      <a:endParaRPr lang="cs-CZ" sz="18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559" marR="24559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1074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0" dirty="0">
                          <a:solidFill>
                            <a:schemeClr val="tx1"/>
                          </a:solidFill>
                          <a:effectLst/>
                        </a:rPr>
                        <a:t>15,2</a:t>
                      </a:r>
                      <a:endParaRPr lang="cs-CZ" sz="18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559" marR="24559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1074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0" dirty="0" smtClean="0">
                          <a:solidFill>
                            <a:schemeClr val="tx1"/>
                          </a:solidFill>
                          <a:effectLst/>
                        </a:rPr>
                        <a:t>14,0</a:t>
                      </a:r>
                      <a:endParaRPr lang="cs-CZ" sz="18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559" marR="24559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1074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0" dirty="0" smtClean="0">
                          <a:solidFill>
                            <a:schemeClr val="tx1"/>
                          </a:solidFill>
                          <a:effectLst/>
                        </a:rPr>
                        <a:t>16,3</a:t>
                      </a:r>
                      <a:endParaRPr lang="cs-CZ" sz="18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559" marR="24559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1074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0" dirty="0" smtClean="0">
                          <a:solidFill>
                            <a:schemeClr val="tx1"/>
                          </a:solidFill>
                          <a:effectLst/>
                        </a:rPr>
                        <a:t>14,3</a:t>
                      </a:r>
                      <a:endParaRPr lang="cs-CZ" sz="18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559" marR="24559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8274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0" dirty="0" smtClean="0">
                          <a:solidFill>
                            <a:schemeClr val="tx1"/>
                          </a:solidFill>
                          <a:effectLst/>
                        </a:rPr>
                        <a:t>14,1</a:t>
                      </a:r>
                      <a:endParaRPr lang="cs-CZ" sz="18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559" marR="24559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2" name="Obdélník se zakulaceným příčným rohem 1"/>
          <p:cNvSpPr/>
          <p:nvPr/>
        </p:nvSpPr>
        <p:spPr>
          <a:xfrm>
            <a:off x="0" y="6569968"/>
            <a:ext cx="2699792" cy="288032"/>
          </a:xfrm>
          <a:prstGeom prst="round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Strategie zvládání zátěže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>
                <a:solidFill>
                  <a:schemeClr val="tx2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SVF-78 </a:t>
            </a:r>
            <a:r>
              <a:rPr lang="cs-CZ" sz="3300" b="1" dirty="0">
                <a:solidFill>
                  <a:schemeClr val="tx2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(W. </a:t>
            </a:r>
            <a:r>
              <a:rPr lang="cs-CZ" sz="3300" b="1" dirty="0" err="1">
                <a:solidFill>
                  <a:schemeClr val="tx2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Janke</a:t>
            </a:r>
            <a:r>
              <a:rPr lang="cs-CZ" sz="3300" b="1" dirty="0">
                <a:solidFill>
                  <a:schemeClr val="tx2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G. </a:t>
            </a:r>
            <a:r>
              <a:rPr lang="cs-CZ" sz="3300" b="1" dirty="0" err="1">
                <a:solidFill>
                  <a:schemeClr val="tx2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Erdmannová</a:t>
            </a:r>
            <a:r>
              <a:rPr lang="cs-CZ" sz="3300" b="1" dirty="0">
                <a:solidFill>
                  <a:schemeClr val="tx2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</a:t>
            </a:r>
            <a:endParaRPr lang="cs-CZ" sz="3300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27306109"/>
              </p:ext>
            </p:extLst>
          </p:nvPr>
        </p:nvGraphicFramePr>
        <p:xfrm>
          <a:off x="457200" y="1341438"/>
          <a:ext cx="5050904" cy="42478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Ohnutý roh 4"/>
          <p:cNvSpPr/>
          <p:nvPr/>
        </p:nvSpPr>
        <p:spPr>
          <a:xfrm>
            <a:off x="5580112" y="1464420"/>
            <a:ext cx="3024336" cy="3960440"/>
          </a:xfrm>
          <a:prstGeom prst="foldedCorner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sz="2050" dirty="0" smtClean="0">
                <a:solidFill>
                  <a:schemeClr val="tx1"/>
                </a:solidFill>
              </a:rPr>
              <a:t>A = původní rodina + ÚV</a:t>
            </a:r>
          </a:p>
          <a:p>
            <a:pPr algn="l"/>
            <a:r>
              <a:rPr lang="cs-CZ" sz="2050" dirty="0" smtClean="0">
                <a:solidFill>
                  <a:schemeClr val="tx1"/>
                </a:solidFill>
              </a:rPr>
              <a:t>B = ÚV</a:t>
            </a:r>
          </a:p>
          <a:p>
            <a:pPr algn="l"/>
            <a:r>
              <a:rPr lang="cs-CZ" sz="2050" dirty="0" smtClean="0">
                <a:solidFill>
                  <a:schemeClr val="tx1"/>
                </a:solidFill>
              </a:rPr>
              <a:t>C = původní rod. + ÚV + pěstounská/adoptivní rod.</a:t>
            </a:r>
          </a:p>
          <a:p>
            <a:pPr algn="l"/>
            <a:r>
              <a:rPr lang="cs-CZ" sz="2050" dirty="0" smtClean="0">
                <a:solidFill>
                  <a:schemeClr val="tx1"/>
                </a:solidFill>
              </a:rPr>
              <a:t>D= původní rod. + pěstounská/adoptivní rod. </a:t>
            </a:r>
          </a:p>
          <a:p>
            <a:pPr algn="l"/>
            <a:r>
              <a:rPr lang="cs-CZ" sz="2050" dirty="0" smtClean="0">
                <a:solidFill>
                  <a:schemeClr val="tx1"/>
                </a:solidFill>
              </a:rPr>
              <a:t>E = ÚV + pěstounská/adoptivní rod.</a:t>
            </a:r>
          </a:p>
          <a:p>
            <a:pPr algn="l"/>
            <a:r>
              <a:rPr lang="cs-CZ" sz="2050" dirty="0" smtClean="0">
                <a:solidFill>
                  <a:schemeClr val="tx1"/>
                </a:solidFill>
              </a:rPr>
              <a:t>F = pěstounská/adoptivní rod.</a:t>
            </a:r>
          </a:p>
          <a:p>
            <a:pPr algn="l"/>
            <a:r>
              <a:rPr lang="cs-CZ" sz="2050" dirty="0" smtClean="0">
                <a:solidFill>
                  <a:schemeClr val="tx1"/>
                </a:solidFill>
              </a:rPr>
              <a:t>KS = kontrolní skupina</a:t>
            </a:r>
            <a:r>
              <a:rPr lang="cs-CZ" sz="2100" dirty="0" smtClean="0">
                <a:solidFill>
                  <a:schemeClr val="tx1"/>
                </a:solidFill>
              </a:rPr>
              <a:t> </a:t>
            </a:r>
            <a:endParaRPr lang="cs-CZ" sz="2100" dirty="0">
              <a:solidFill>
                <a:schemeClr val="tx1"/>
              </a:solidFill>
            </a:endParaRPr>
          </a:p>
        </p:txBody>
      </p:sp>
      <p:sp>
        <p:nvSpPr>
          <p:cNvPr id="3" name="Obdélník se zakulaceným příčným rohem 2"/>
          <p:cNvSpPr/>
          <p:nvPr/>
        </p:nvSpPr>
        <p:spPr>
          <a:xfrm>
            <a:off x="0" y="6525344"/>
            <a:ext cx="2627784" cy="332656"/>
          </a:xfrm>
          <a:prstGeom prst="round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Strategie zvládání zátěže</a:t>
            </a:r>
            <a:endParaRPr lang="cs-CZ" dirty="0"/>
          </a:p>
        </p:txBody>
      </p:sp>
      <p:sp>
        <p:nvSpPr>
          <p:cNvPr id="6" name="Obdélník se zakulaceným příčným rohem 5"/>
          <p:cNvSpPr/>
          <p:nvPr/>
        </p:nvSpPr>
        <p:spPr>
          <a:xfrm>
            <a:off x="5076056" y="6525344"/>
            <a:ext cx="3096344" cy="332656"/>
          </a:xfrm>
          <a:prstGeom prst="round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 smtClean="0">
              <a:solidFill>
                <a:schemeClr val="bg1"/>
              </a:solidFill>
            </a:endParaRPr>
          </a:p>
          <a:p>
            <a:pPr algn="ctr"/>
            <a:r>
              <a:rPr lang="cs-CZ" dirty="0" err="1" smtClean="0">
                <a:solidFill>
                  <a:schemeClr val="bg1"/>
                </a:solidFill>
              </a:rPr>
              <a:t>Stre</a:t>
            </a:r>
            <a:r>
              <a:rPr lang="el-GR" dirty="0">
                <a:solidFill>
                  <a:schemeClr val="bg1"/>
                </a:solidFill>
              </a:rPr>
              <a:t>β</a:t>
            </a:r>
            <a:r>
              <a:rPr lang="cs-CZ" dirty="0" err="1">
                <a:solidFill>
                  <a:schemeClr val="bg1"/>
                </a:solidFill>
              </a:rPr>
              <a:t>verarbeitungsfragebogen</a:t>
            </a:r>
            <a:endParaRPr lang="cs-CZ" dirty="0">
              <a:solidFill>
                <a:schemeClr val="bg1"/>
              </a:solidFill>
            </a:endParaRPr>
          </a:p>
          <a:p>
            <a:pPr algn="ctr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70432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err="1" smtClean="0">
                <a:solidFill>
                  <a:schemeClr val="tx2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Rohnerova</a:t>
            </a:r>
            <a:r>
              <a:rPr lang="cs-CZ" b="1" dirty="0" smtClean="0">
                <a:solidFill>
                  <a:schemeClr val="tx2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metoda rodinné dg. </a:t>
            </a:r>
          </a:p>
        </p:txBody>
      </p:sp>
      <p:graphicFrame>
        <p:nvGraphicFramePr>
          <p:cNvPr id="3" name="Zástupný symbol pro obsah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83096020"/>
              </p:ext>
            </p:extLst>
          </p:nvPr>
        </p:nvGraphicFramePr>
        <p:xfrm>
          <a:off x="244848" y="1340768"/>
          <a:ext cx="6192688" cy="1676004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2376264"/>
                <a:gridCol w="1944216"/>
                <a:gridCol w="1872208"/>
              </a:tblGrid>
              <a:tr h="17411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 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effectLst/>
                        </a:rPr>
                        <a:t>VS 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effectLst/>
                        </a:rPr>
                        <a:t>KS 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  <a:tr h="27774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Citová vřelost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58,6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63,2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790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err="1">
                          <a:effectLst/>
                        </a:rPr>
                        <a:t>Hostilita</a:t>
                      </a:r>
                      <a:r>
                        <a:rPr lang="cs-CZ" sz="1800" dirty="0">
                          <a:effectLst/>
                        </a:rPr>
                        <a:t> a agresivita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0" dirty="0">
                          <a:effectLst/>
                        </a:rPr>
                        <a:t>32,9</a:t>
                      </a:r>
                      <a:endParaRPr lang="cs-CZ" sz="18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0" dirty="0">
                          <a:effectLst/>
                        </a:rPr>
                        <a:t>30,9</a:t>
                      </a:r>
                      <a:endParaRPr lang="cs-CZ" sz="18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27774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Nevšímavost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effectLst/>
                        </a:rPr>
                        <a:t>30,6</a:t>
                      </a:r>
                      <a:endParaRPr lang="cs-CZ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effectLst/>
                        </a:rPr>
                        <a:t>26,7</a:t>
                      </a:r>
                      <a:endParaRPr lang="cs-CZ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</a:tr>
              <a:tr h="1535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Odmítání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21,3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19,1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Graf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78072617"/>
              </p:ext>
            </p:extLst>
          </p:nvPr>
        </p:nvGraphicFramePr>
        <p:xfrm>
          <a:off x="323528" y="2961313"/>
          <a:ext cx="4536504" cy="38164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Obdélník 6"/>
          <p:cNvSpPr/>
          <p:nvPr/>
        </p:nvSpPr>
        <p:spPr>
          <a:xfrm>
            <a:off x="5148064" y="3230974"/>
            <a:ext cx="3563888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cs-CZ" dirty="0"/>
              <a:t>A = původní rodina + ÚV</a:t>
            </a:r>
          </a:p>
          <a:p>
            <a:pPr algn="l"/>
            <a:r>
              <a:rPr lang="cs-CZ" dirty="0"/>
              <a:t>B = ÚV</a:t>
            </a:r>
          </a:p>
          <a:p>
            <a:pPr algn="l"/>
            <a:r>
              <a:rPr lang="cs-CZ" dirty="0"/>
              <a:t>C = původní rod. + ÚV + pěstounská/adoptivní rod.</a:t>
            </a:r>
          </a:p>
          <a:p>
            <a:pPr algn="l"/>
            <a:r>
              <a:rPr lang="cs-CZ" dirty="0"/>
              <a:t>D= původní rod. + pěstounská/adoptivní rod. </a:t>
            </a:r>
          </a:p>
          <a:p>
            <a:pPr algn="l"/>
            <a:r>
              <a:rPr lang="cs-CZ" dirty="0"/>
              <a:t>E = ÚV + pěstounská/adoptivní rod.</a:t>
            </a:r>
          </a:p>
          <a:p>
            <a:pPr algn="l"/>
            <a:r>
              <a:rPr lang="cs-CZ" dirty="0"/>
              <a:t>F = pěstounská/adoptivní rod.</a:t>
            </a:r>
          </a:p>
          <a:p>
            <a:pPr algn="l"/>
            <a:r>
              <a:rPr lang="cs-CZ" dirty="0"/>
              <a:t>KS = kontrolní skupina </a:t>
            </a:r>
          </a:p>
        </p:txBody>
      </p:sp>
      <p:cxnSp>
        <p:nvCxnSpPr>
          <p:cNvPr id="9" name="Přímá spojnice se šipkou 8"/>
          <p:cNvCxnSpPr/>
          <p:nvPr/>
        </p:nvCxnSpPr>
        <p:spPr>
          <a:xfrm>
            <a:off x="6408204" y="1772816"/>
            <a:ext cx="828092" cy="5760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nice se šipkou 10"/>
          <p:cNvCxnSpPr>
            <a:endCxn id="10" idx="1"/>
          </p:cNvCxnSpPr>
          <p:nvPr/>
        </p:nvCxnSpPr>
        <p:spPr>
          <a:xfrm flipV="1">
            <a:off x="6444208" y="1574794"/>
            <a:ext cx="792088" cy="91810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Obdélník 11"/>
          <p:cNvSpPr/>
          <p:nvPr/>
        </p:nvSpPr>
        <p:spPr>
          <a:xfrm>
            <a:off x="7308304" y="2078850"/>
            <a:ext cx="1656184" cy="82809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err="1" smtClean="0">
                <a:solidFill>
                  <a:schemeClr val="tx1"/>
                </a:solidFill>
              </a:rPr>
              <a:t>Kolmogorov-Smirnov</a:t>
            </a:r>
            <a:r>
              <a:rPr lang="cs-CZ" dirty="0" smtClean="0">
                <a:solidFill>
                  <a:schemeClr val="tx1"/>
                </a:solidFill>
              </a:rPr>
              <a:t> test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2" name="Obdélník se zakulaceným příčným rohem 1"/>
          <p:cNvSpPr/>
          <p:nvPr/>
        </p:nvSpPr>
        <p:spPr>
          <a:xfrm>
            <a:off x="6192180" y="6569968"/>
            <a:ext cx="1944216" cy="288032"/>
          </a:xfrm>
          <a:prstGeom prst="round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Kvalita vztahů</a:t>
            </a:r>
            <a:endParaRPr lang="cs-CZ" dirty="0"/>
          </a:p>
        </p:txBody>
      </p:sp>
      <p:cxnSp>
        <p:nvCxnSpPr>
          <p:cNvPr id="8" name="Přímá spojnice se šipkou 7"/>
          <p:cNvCxnSpPr/>
          <p:nvPr/>
        </p:nvCxnSpPr>
        <p:spPr>
          <a:xfrm flipV="1">
            <a:off x="6462210" y="2348880"/>
            <a:ext cx="774086" cy="5287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Obdélník 9"/>
          <p:cNvSpPr/>
          <p:nvPr/>
        </p:nvSpPr>
        <p:spPr>
          <a:xfrm>
            <a:off x="7236296" y="1196752"/>
            <a:ext cx="1728192" cy="75608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tx1"/>
                </a:solidFill>
              </a:rPr>
              <a:t>Mann-</a:t>
            </a:r>
            <a:r>
              <a:rPr lang="cs-CZ" dirty="0" err="1" smtClean="0">
                <a:solidFill>
                  <a:schemeClr val="tx1"/>
                </a:solidFill>
              </a:rPr>
              <a:t>Whitneyův</a:t>
            </a:r>
            <a:r>
              <a:rPr lang="cs-CZ" dirty="0" smtClean="0">
                <a:solidFill>
                  <a:schemeClr val="tx1"/>
                </a:solidFill>
              </a:rPr>
              <a:t> U test</a:t>
            </a:r>
            <a:endParaRPr lang="cs-CZ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67544" y="2456"/>
            <a:ext cx="8229600" cy="5658792"/>
          </a:xfrm>
        </p:spPr>
        <p:txBody>
          <a:bodyPr/>
          <a:lstStyle/>
          <a:p>
            <a:pPr marL="0" indent="0">
              <a:buNone/>
            </a:pPr>
            <a:r>
              <a:rPr lang="cs-CZ" dirty="0" smtClean="0"/>
              <a:t>Statisticky významné rozdíly mezi VS a KS </a:t>
            </a:r>
            <a:r>
              <a:rPr lang="cs-CZ" dirty="0" smtClean="0"/>
              <a:t>a v rámci VS nebyly </a:t>
            </a:r>
            <a:r>
              <a:rPr lang="cs-CZ" dirty="0" smtClean="0"/>
              <a:t>zjištěny u testů: </a:t>
            </a:r>
          </a:p>
          <a:p>
            <a:r>
              <a:rPr lang="cs-CZ" sz="2600" dirty="0" smtClean="0"/>
              <a:t>TAS-20 (Toronto </a:t>
            </a:r>
            <a:r>
              <a:rPr lang="cs-CZ" sz="2600" dirty="0" err="1" smtClean="0"/>
              <a:t>Alexithymia</a:t>
            </a:r>
            <a:r>
              <a:rPr lang="cs-CZ" sz="2600" dirty="0" smtClean="0"/>
              <a:t> </a:t>
            </a:r>
            <a:r>
              <a:rPr lang="cs-CZ" sz="2600" dirty="0" err="1" smtClean="0"/>
              <a:t>Scale</a:t>
            </a:r>
            <a:r>
              <a:rPr lang="cs-CZ" sz="2600" dirty="0" smtClean="0"/>
              <a:t>)</a:t>
            </a:r>
          </a:p>
          <a:p>
            <a:pPr marL="0" indent="0">
              <a:buNone/>
            </a:pPr>
            <a:endParaRPr lang="cs-CZ" sz="2600" dirty="0" smtClean="0"/>
          </a:p>
          <a:p>
            <a:endParaRPr lang="cs-CZ" sz="2600" dirty="0" smtClean="0"/>
          </a:p>
          <a:p>
            <a:r>
              <a:rPr lang="cs-CZ" sz="2600" dirty="0" smtClean="0"/>
              <a:t>Škála </a:t>
            </a:r>
            <a:r>
              <a:rPr lang="cs-CZ" sz="2600" dirty="0" err="1" smtClean="0"/>
              <a:t>attachmentu</a:t>
            </a:r>
            <a:r>
              <a:rPr lang="cs-CZ" sz="2600" dirty="0" smtClean="0"/>
              <a:t> pro dospělé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sz="2600" dirty="0" smtClean="0"/>
              <a:t>Dotazník vztahů</a:t>
            </a:r>
          </a:p>
          <a:p>
            <a:pPr marL="0" indent="0">
              <a:buNone/>
            </a:pPr>
            <a:endParaRPr lang="cs-CZ" sz="2600" dirty="0" smtClean="0"/>
          </a:p>
          <a:p>
            <a:r>
              <a:rPr lang="cs-CZ" sz="2600" dirty="0" smtClean="0"/>
              <a:t>UCLA </a:t>
            </a:r>
            <a:r>
              <a:rPr lang="cs-CZ" sz="2600" dirty="0" err="1" smtClean="0"/>
              <a:t>Loneliness</a:t>
            </a:r>
            <a:r>
              <a:rPr lang="cs-CZ" sz="2600" dirty="0" smtClean="0"/>
              <a:t> </a:t>
            </a:r>
            <a:r>
              <a:rPr lang="cs-CZ" sz="2600" dirty="0" err="1" smtClean="0"/>
              <a:t>Scale</a:t>
            </a:r>
            <a:r>
              <a:rPr lang="cs-CZ" sz="2600" dirty="0" smtClean="0"/>
              <a:t> </a:t>
            </a:r>
          </a:p>
          <a:p>
            <a:pPr marL="457200" lvl="1" indent="0">
              <a:buNone/>
            </a:pPr>
            <a:endParaRPr lang="cs-CZ" dirty="0" smtClean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2363981"/>
              </p:ext>
            </p:extLst>
          </p:nvPr>
        </p:nvGraphicFramePr>
        <p:xfrm>
          <a:off x="4283968" y="2924944"/>
          <a:ext cx="4248472" cy="826770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1368152"/>
                <a:gridCol w="1440160"/>
                <a:gridCol w="1440160"/>
              </a:tblGrid>
              <a:tr h="47625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 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VS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 smtClean="0">
                          <a:effectLst/>
                        </a:rPr>
                        <a:t>KS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  <a:tr h="28575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dirty="0" smtClean="0">
                          <a:effectLst/>
                        </a:rPr>
                        <a:t>ø skór / SD</a:t>
                      </a:r>
                      <a:endParaRPr lang="cs-CZ" sz="200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 smtClean="0">
                          <a:effectLst/>
                        </a:rPr>
                        <a:t>47,6 / 12,3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 smtClean="0">
                          <a:effectLst/>
                        </a:rPr>
                        <a:t>45,8 / 9,2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</a:tbl>
          </a:graphicData>
        </a:graphic>
      </p:graphicFrame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5435627"/>
              </p:ext>
            </p:extLst>
          </p:nvPr>
        </p:nvGraphicFramePr>
        <p:xfrm>
          <a:off x="4355976" y="1556792"/>
          <a:ext cx="4176464" cy="826770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1368152"/>
                <a:gridCol w="1440160"/>
                <a:gridCol w="1368152"/>
              </a:tblGrid>
              <a:tr h="47625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 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VS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KS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  <a:tr h="28575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dirty="0" smtClean="0">
                          <a:effectLst/>
                        </a:rPr>
                        <a:t>ø skór / SD</a:t>
                      </a:r>
                      <a:endParaRPr lang="cs-CZ" sz="200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 smtClean="0">
                          <a:effectLst/>
                        </a:rPr>
                        <a:t>54,4 /</a:t>
                      </a:r>
                      <a:r>
                        <a:rPr lang="cs-CZ" sz="2000" baseline="0" dirty="0" smtClean="0">
                          <a:effectLst/>
                        </a:rPr>
                        <a:t> </a:t>
                      </a:r>
                      <a:r>
                        <a:rPr lang="cs-CZ" sz="2000" dirty="0" smtClean="0">
                          <a:effectLst/>
                        </a:rPr>
                        <a:t>14,7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 smtClean="0">
                          <a:effectLst/>
                        </a:rPr>
                        <a:t>52,3 /</a:t>
                      </a:r>
                      <a:r>
                        <a:rPr lang="cs-CZ" sz="2000" baseline="0" dirty="0" smtClean="0">
                          <a:effectLst/>
                        </a:rPr>
                        <a:t> 11,0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</a:tbl>
          </a:graphicData>
        </a:graphic>
      </p:graphicFrame>
      <p:graphicFrame>
        <p:nvGraphicFramePr>
          <p:cNvPr id="6" name="Tabulk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1352091"/>
              </p:ext>
            </p:extLst>
          </p:nvPr>
        </p:nvGraphicFramePr>
        <p:xfrm>
          <a:off x="4283968" y="3861048"/>
          <a:ext cx="4248472" cy="826770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1368152"/>
                <a:gridCol w="1440160"/>
                <a:gridCol w="1440160"/>
              </a:tblGrid>
              <a:tr h="47625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 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VS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 smtClean="0">
                          <a:effectLst/>
                        </a:rPr>
                        <a:t>KS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  <a:tr h="28575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dirty="0" smtClean="0">
                          <a:effectLst/>
                        </a:rPr>
                        <a:t>ø skór / SD</a:t>
                      </a:r>
                      <a:endParaRPr lang="cs-CZ" sz="200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 smtClean="0">
                          <a:effectLst/>
                        </a:rPr>
                        <a:t>16,2 / 3,8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 smtClean="0">
                          <a:effectLst/>
                        </a:rPr>
                        <a:t>15,6 / 3,6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</a:tbl>
          </a:graphicData>
        </a:graphic>
      </p:graphicFrame>
      <p:graphicFrame>
        <p:nvGraphicFramePr>
          <p:cNvPr id="7" name="Tabulk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4102174"/>
              </p:ext>
            </p:extLst>
          </p:nvPr>
        </p:nvGraphicFramePr>
        <p:xfrm>
          <a:off x="4283968" y="4869160"/>
          <a:ext cx="4248472" cy="701040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1368152"/>
                <a:gridCol w="1440160"/>
                <a:gridCol w="1440160"/>
              </a:tblGrid>
              <a:tr h="4826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 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VS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 smtClean="0">
                          <a:effectLst/>
                        </a:rPr>
                        <a:t>KS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  <a:tr h="28575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dirty="0" smtClean="0">
                          <a:effectLst/>
                        </a:rPr>
                        <a:t>ø skór / SD</a:t>
                      </a:r>
                      <a:endParaRPr lang="cs-CZ" sz="200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 smtClean="0">
                          <a:effectLst/>
                        </a:rPr>
                        <a:t>32,0 / 6,6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 smtClean="0">
                          <a:effectLst/>
                        </a:rPr>
                        <a:t>31,1 / 4,5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85393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9284" y="188640"/>
            <a:ext cx="8229600" cy="1609719"/>
          </a:xfrm>
        </p:spPr>
        <p:txBody>
          <a:bodyPr>
            <a:normAutofit fontScale="90000"/>
          </a:bodyPr>
          <a:lstStyle/>
          <a:p>
            <a:r>
              <a:rPr lang="cs-CZ" sz="3600" b="1" dirty="0" smtClean="0">
                <a:solidFill>
                  <a:schemeClr val="tx2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Shrnutí </a:t>
            </a:r>
            <a:br>
              <a:rPr lang="cs-CZ" sz="3600" b="1" dirty="0" smtClean="0">
                <a:solidFill>
                  <a:schemeClr val="tx2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cs-CZ" sz="3600" b="1" dirty="0" smtClean="0">
                <a:solidFill>
                  <a:schemeClr val="tx2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 </a:t>
            </a:r>
            <a:br>
              <a:rPr lang="cs-CZ" sz="3600" b="1" dirty="0" smtClean="0">
                <a:solidFill>
                  <a:schemeClr val="tx2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cs-CZ" sz="2700" b="1" dirty="0" smtClean="0">
                <a:solidFill>
                  <a:schemeClr val="tx2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osoby se zkušenostmi s náhradními formami výchovy</a:t>
            </a:r>
            <a:endParaRPr lang="cs-CZ" sz="2700" b="1" dirty="0">
              <a:solidFill>
                <a:schemeClr val="tx2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916832"/>
            <a:ext cx="8280920" cy="4248472"/>
          </a:xfrm>
        </p:spPr>
        <p:txBody>
          <a:bodyPr numCol="2">
            <a:noAutofit/>
          </a:bodyPr>
          <a:lstStyle/>
          <a:p>
            <a:pPr marL="0" lvl="0" indent="0">
              <a:buNone/>
            </a:pPr>
            <a:r>
              <a:rPr lang="cs-CZ" sz="1850" u="sng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Častěji sklony k: </a:t>
            </a:r>
          </a:p>
          <a:p>
            <a:pPr lvl="0"/>
            <a:r>
              <a:rPr lang="cs-CZ" sz="185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depresivitě</a:t>
            </a:r>
            <a:endParaRPr lang="cs-CZ" sz="185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0"/>
            <a:r>
              <a:rPr lang="cs-CZ" sz="185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neuroticismu</a:t>
            </a:r>
            <a:endParaRPr lang="cs-CZ" sz="185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0"/>
            <a:r>
              <a:rPr lang="cs-CZ" sz="185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impulzivitě</a:t>
            </a:r>
          </a:p>
          <a:p>
            <a:pPr lvl="0"/>
            <a:r>
              <a:rPr lang="cs-CZ" sz="185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disociativním</a:t>
            </a:r>
            <a:r>
              <a:rPr lang="cs-CZ" sz="185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symptomům</a:t>
            </a:r>
          </a:p>
          <a:p>
            <a:pPr lvl="0"/>
            <a:r>
              <a:rPr lang="cs-CZ" sz="185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</a:t>
            </a:r>
            <a:r>
              <a:rPr lang="cs-CZ" sz="185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ebenejistotě</a:t>
            </a:r>
            <a:r>
              <a:rPr lang="cs-CZ" sz="185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  <a:p>
            <a:pPr lvl="0"/>
            <a:r>
              <a:rPr lang="cs-CZ" sz="185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intuitivnosti </a:t>
            </a:r>
          </a:p>
          <a:p>
            <a:pPr lvl="0"/>
            <a:r>
              <a:rPr lang="cs-CZ" sz="185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</a:t>
            </a:r>
            <a:r>
              <a:rPr lang="cs-CZ" sz="185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egativismu</a:t>
            </a:r>
          </a:p>
          <a:p>
            <a:pPr lvl="0"/>
            <a:r>
              <a:rPr lang="cs-CZ" sz="185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</a:t>
            </a:r>
            <a:r>
              <a:rPr lang="cs-CZ" sz="185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edůvěřivosti </a:t>
            </a:r>
          </a:p>
          <a:p>
            <a:pPr lvl="0"/>
            <a:r>
              <a:rPr lang="cs-CZ" sz="185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sebeprosazování </a:t>
            </a:r>
          </a:p>
          <a:p>
            <a:pPr lvl="0"/>
            <a:r>
              <a:rPr lang="cs-CZ" sz="185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potížím s rozlišováním hranic mezi sebou a druhými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cs-CZ" sz="185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rezignaci, </a:t>
            </a:r>
            <a:r>
              <a:rPr lang="cs-CZ" sz="185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obviňování sebe sama ve stresových situacích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cs-CZ" sz="185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nižšímu </a:t>
            </a:r>
            <a:r>
              <a:rPr lang="cs-CZ" sz="185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využití strategií dovolujících získat pocit vlastního vlivu na průběh situace</a:t>
            </a:r>
          </a:p>
          <a:p>
            <a:pPr marL="0" indent="0">
              <a:buNone/>
            </a:pPr>
            <a:r>
              <a:rPr lang="cs-CZ" sz="185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-------------------------------------------</a:t>
            </a:r>
          </a:p>
          <a:p>
            <a:r>
              <a:rPr lang="cs-CZ" sz="185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</a:t>
            </a:r>
            <a:r>
              <a:rPr lang="cs-CZ" sz="185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yšší míra traumatických </a:t>
            </a:r>
            <a:r>
              <a:rPr lang="cs-CZ" sz="185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symptomů 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cs-CZ" sz="185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</a:t>
            </a:r>
            <a:r>
              <a:rPr lang="cs-CZ" sz="185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yšší míra fyzického </a:t>
            </a:r>
            <a:r>
              <a:rPr lang="cs-CZ" sz="185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zneužívání a zanedbávání a emocionálního zanedbávání </a:t>
            </a:r>
            <a:r>
              <a:rPr lang="cs-CZ" sz="185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 dětství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cs-CZ" sz="185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pociťovaná nevšímavost, citový chlad a odmítání od pečující osoby</a:t>
            </a:r>
            <a:endParaRPr lang="cs-CZ" sz="185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Ohnutý roh 3"/>
          <p:cNvSpPr/>
          <p:nvPr/>
        </p:nvSpPr>
        <p:spPr>
          <a:xfrm>
            <a:off x="491704" y="6165304"/>
            <a:ext cx="7416824" cy="432048"/>
          </a:xfrm>
          <a:prstGeom prst="foldedCorner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dirty="0">
                <a:solidFill>
                  <a:schemeClr val="tx1"/>
                </a:solidFill>
              </a:rPr>
              <a:t>o</a:t>
            </a:r>
            <a:r>
              <a:rPr lang="cs-CZ" sz="2000" dirty="0" smtClean="0">
                <a:solidFill>
                  <a:schemeClr val="tx1"/>
                </a:solidFill>
              </a:rPr>
              <a:t>soby s ÚV – pěstounská / adoptivní péče – běžná populace </a:t>
            </a:r>
            <a:endParaRPr lang="cs-CZ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2593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4688" y="116632"/>
            <a:ext cx="7467600" cy="936104"/>
          </a:xfrm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sz="2800" b="1" dirty="0" smtClean="0">
                <a:solidFill>
                  <a:schemeClr val="tx2">
                    <a:lumMod val="7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Baterie psychologických testů </a:t>
            </a:r>
            <a:endParaRPr lang="cs-CZ" sz="2800" b="1" dirty="0">
              <a:solidFill>
                <a:schemeClr val="tx2">
                  <a:lumMod val="75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8435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95288" y="1196752"/>
            <a:ext cx="8281168" cy="5472608"/>
          </a:xfrm>
        </p:spPr>
        <p:txBody>
          <a:bodyPr numCol="1">
            <a:noAutofit/>
          </a:bodyPr>
          <a:lstStyle/>
          <a:p>
            <a:pPr eaLnBrk="1" hangingPunct="1">
              <a:spcAft>
                <a:spcPts val="600"/>
              </a:spcAft>
              <a:buFont typeface="Courier New" pitchFamily="49" charset="0"/>
              <a:buChar char="o"/>
              <a:defRPr/>
            </a:pPr>
            <a:r>
              <a:rPr lang="cs-CZ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13 psychologických testů </a:t>
            </a:r>
          </a:p>
          <a:p>
            <a:pPr marL="0" indent="0" eaLnBrk="1" hangingPunct="1">
              <a:spcAft>
                <a:spcPts val="600"/>
              </a:spcAft>
              <a:buNone/>
              <a:defRPr/>
            </a:pPr>
            <a:endParaRPr lang="cs-CZ" sz="16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0" indent="0" eaLnBrk="1" hangingPunct="1">
              <a:spcAft>
                <a:spcPts val="600"/>
              </a:spcAft>
              <a:buNone/>
              <a:defRPr/>
            </a:pPr>
            <a:endParaRPr lang="cs-CZ" sz="16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0" indent="0" eaLnBrk="1" hangingPunct="1">
              <a:spcAft>
                <a:spcPts val="600"/>
              </a:spcAft>
              <a:buNone/>
              <a:defRPr/>
            </a:pPr>
            <a:endParaRPr lang="cs-CZ" sz="16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457200" indent="-457200" eaLnBrk="1" hangingPunct="1">
              <a:spcAft>
                <a:spcPts val="600"/>
              </a:spcAft>
              <a:buAutoNum type="arabicPeriod"/>
              <a:defRPr/>
            </a:pPr>
            <a:endParaRPr lang="cs-CZ" sz="20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457200" indent="-457200" eaLnBrk="1" hangingPunct="1">
              <a:spcAft>
                <a:spcPts val="600"/>
              </a:spcAft>
              <a:buAutoNum type="arabicPeriod"/>
              <a:defRPr/>
            </a:pPr>
            <a:endParaRPr lang="cs-CZ" sz="20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457200" indent="-457200" eaLnBrk="1" hangingPunct="1">
              <a:spcAft>
                <a:spcPts val="600"/>
              </a:spcAft>
              <a:buAutoNum type="arabicPeriod"/>
              <a:defRPr/>
            </a:pPr>
            <a:endParaRPr lang="cs-CZ" sz="20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457200" indent="-457200" eaLnBrk="1" hangingPunct="1">
              <a:spcAft>
                <a:spcPts val="600"/>
              </a:spcAft>
              <a:buAutoNum type="arabicPeriod"/>
              <a:defRPr/>
            </a:pPr>
            <a:r>
              <a:rPr lang="cs-CZ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Osobnostní rysy</a:t>
            </a:r>
          </a:p>
          <a:p>
            <a:pPr marL="457200" indent="-457200">
              <a:spcAft>
                <a:spcPts val="600"/>
              </a:spcAft>
              <a:buFont typeface="Arial" pitchFamily="34" charset="0"/>
              <a:buAutoNum type="arabicPeriod"/>
              <a:defRPr/>
            </a:pPr>
            <a:r>
              <a:rPr lang="cs-CZ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Traumatické zážitky </a:t>
            </a:r>
          </a:p>
          <a:p>
            <a:pPr marL="457200" indent="-457200">
              <a:spcAft>
                <a:spcPts val="600"/>
              </a:spcAft>
              <a:buFont typeface="Arial" pitchFamily="34" charset="0"/>
              <a:buAutoNum type="arabicPeriod"/>
              <a:defRPr/>
            </a:pPr>
            <a:r>
              <a:rPr lang="cs-CZ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Strategie zvládání zátěže</a:t>
            </a:r>
          </a:p>
          <a:p>
            <a:pPr marL="457200" indent="-457200" eaLnBrk="1" hangingPunct="1">
              <a:spcAft>
                <a:spcPts val="600"/>
              </a:spcAft>
              <a:buAutoNum type="arabicPeriod"/>
              <a:defRPr/>
            </a:pPr>
            <a:r>
              <a:rPr lang="cs-CZ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Kvalita vztahů</a:t>
            </a:r>
            <a:endParaRPr lang="cs-CZ" sz="16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0" indent="0" eaLnBrk="1" hangingPunct="1">
              <a:spcAft>
                <a:spcPts val="600"/>
              </a:spcAft>
              <a:buNone/>
              <a:defRPr/>
            </a:pPr>
            <a:r>
              <a:rPr lang="cs-CZ" sz="2000" b="1" u="sng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cs-CZ" sz="2000" b="1" u="sng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cs-CZ" sz="2000" b="1" u="sng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cs-CZ" sz="2000" b="1" u="sng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endParaRPr lang="cs-CZ" sz="18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2292" name="Line 4"/>
          <p:cNvSpPr>
            <a:spLocks noChangeShapeType="1"/>
          </p:cNvSpPr>
          <p:nvPr/>
        </p:nvSpPr>
        <p:spPr bwMode="auto">
          <a:xfrm>
            <a:off x="179388" y="6597650"/>
            <a:ext cx="8458200" cy="0"/>
          </a:xfrm>
          <a:prstGeom prst="line">
            <a:avLst/>
          </a:prstGeom>
          <a:noFill/>
          <a:ln w="12700">
            <a:solidFill>
              <a:srgbClr val="33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" name="Zaoblený obdélník 2"/>
          <p:cNvSpPr/>
          <p:nvPr/>
        </p:nvSpPr>
        <p:spPr>
          <a:xfrm>
            <a:off x="750872" y="1628800"/>
            <a:ext cx="7632848" cy="2304256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numCol="3" rtlCol="0" anchor="ctr"/>
          <a:lstStyle/>
          <a:p>
            <a:pPr marL="342900" indent="-342900" algn="l">
              <a:buFont typeface="Courier New" pitchFamily="49" charset="0"/>
              <a:buChar char="o"/>
            </a:pPr>
            <a:r>
              <a:rPr lang="cs-CZ" sz="2200" dirty="0" smtClean="0">
                <a:solidFill>
                  <a:schemeClr val="tx1"/>
                </a:solidFill>
              </a:rPr>
              <a:t>NEO</a:t>
            </a:r>
          </a:p>
          <a:p>
            <a:pPr marL="342900" indent="-342900" algn="l">
              <a:buFont typeface="Courier New" pitchFamily="49" charset="0"/>
              <a:buChar char="o"/>
            </a:pPr>
            <a:r>
              <a:rPr lang="cs-CZ" sz="2200" dirty="0" smtClean="0">
                <a:solidFill>
                  <a:schemeClr val="tx1"/>
                </a:solidFill>
              </a:rPr>
              <a:t>PSSI</a:t>
            </a:r>
            <a:endParaRPr lang="cs-CZ" sz="2200" dirty="0">
              <a:solidFill>
                <a:schemeClr val="tx1"/>
              </a:solidFill>
            </a:endParaRPr>
          </a:p>
          <a:p>
            <a:pPr marL="342900" indent="-342900" algn="l">
              <a:buFont typeface="Courier New" pitchFamily="49" charset="0"/>
              <a:buChar char="o"/>
            </a:pPr>
            <a:r>
              <a:rPr lang="cs-CZ" sz="2200" dirty="0" smtClean="0">
                <a:solidFill>
                  <a:schemeClr val="tx1"/>
                </a:solidFill>
              </a:rPr>
              <a:t>BDI-II</a:t>
            </a:r>
          </a:p>
          <a:p>
            <a:pPr marL="342900" indent="-342900" algn="l">
              <a:buFont typeface="Courier New" pitchFamily="49" charset="0"/>
              <a:buChar char="o"/>
            </a:pPr>
            <a:r>
              <a:rPr lang="cs-CZ" sz="2200" dirty="0" smtClean="0">
                <a:solidFill>
                  <a:schemeClr val="tx1"/>
                </a:solidFill>
              </a:rPr>
              <a:t>DES-20</a:t>
            </a:r>
          </a:p>
          <a:p>
            <a:pPr marL="342900" indent="-342900" algn="l">
              <a:buFont typeface="Courier New" pitchFamily="49" charset="0"/>
              <a:buChar char="o"/>
            </a:pPr>
            <a:r>
              <a:rPr lang="cs-CZ" sz="2200" dirty="0" smtClean="0">
                <a:solidFill>
                  <a:schemeClr val="tx1"/>
                </a:solidFill>
              </a:rPr>
              <a:t>SDQ</a:t>
            </a:r>
          </a:p>
          <a:p>
            <a:pPr marL="342900" indent="-342900" algn="l">
              <a:buFont typeface="Courier New" pitchFamily="49" charset="0"/>
              <a:buChar char="o"/>
            </a:pPr>
            <a:r>
              <a:rPr lang="cs-CZ" sz="2200" dirty="0">
                <a:solidFill>
                  <a:schemeClr val="tx1"/>
                </a:solidFill>
              </a:rPr>
              <a:t>TAS-20</a:t>
            </a:r>
          </a:p>
          <a:p>
            <a:pPr marL="342900" indent="-342900" algn="l">
              <a:buFont typeface="Courier New" pitchFamily="49" charset="0"/>
              <a:buChar char="o"/>
            </a:pPr>
            <a:r>
              <a:rPr lang="cs-CZ" sz="2200" dirty="0" smtClean="0">
                <a:solidFill>
                  <a:schemeClr val="tx1"/>
                </a:solidFill>
              </a:rPr>
              <a:t>CTQ</a:t>
            </a:r>
          </a:p>
          <a:p>
            <a:pPr marL="342900" indent="-342900" algn="l">
              <a:buFont typeface="Courier New" pitchFamily="49" charset="0"/>
              <a:buChar char="o"/>
            </a:pPr>
            <a:r>
              <a:rPr lang="cs-CZ" sz="2200" dirty="0" smtClean="0">
                <a:solidFill>
                  <a:schemeClr val="tx1"/>
                </a:solidFill>
              </a:rPr>
              <a:t>TSC-40</a:t>
            </a:r>
          </a:p>
          <a:p>
            <a:pPr marL="342900" indent="-342900" algn="l">
              <a:buFont typeface="Courier New" pitchFamily="49" charset="0"/>
              <a:buChar char="o"/>
            </a:pPr>
            <a:r>
              <a:rPr lang="cs-CZ" sz="2200" dirty="0" smtClean="0">
                <a:solidFill>
                  <a:schemeClr val="tx1"/>
                </a:solidFill>
              </a:rPr>
              <a:t>SVF</a:t>
            </a:r>
            <a:endParaRPr lang="cs-CZ" sz="2200" dirty="0">
              <a:solidFill>
                <a:schemeClr val="tx1"/>
              </a:solidFill>
            </a:endParaRPr>
          </a:p>
          <a:p>
            <a:pPr marL="342900" indent="-342900" algn="l">
              <a:buFont typeface="Courier New" pitchFamily="49" charset="0"/>
              <a:buChar char="o"/>
            </a:pPr>
            <a:r>
              <a:rPr lang="cs-CZ" sz="2200" dirty="0" err="1" smtClean="0">
                <a:solidFill>
                  <a:schemeClr val="tx1"/>
                </a:solidFill>
              </a:rPr>
              <a:t>Rohnerova</a:t>
            </a:r>
            <a:r>
              <a:rPr lang="cs-CZ" sz="2200" dirty="0" smtClean="0">
                <a:solidFill>
                  <a:schemeClr val="tx1"/>
                </a:solidFill>
              </a:rPr>
              <a:t> metoda </a:t>
            </a:r>
            <a:r>
              <a:rPr lang="cs-CZ" sz="2200" dirty="0">
                <a:solidFill>
                  <a:schemeClr val="tx1"/>
                </a:solidFill>
              </a:rPr>
              <a:t>rodinné </a:t>
            </a:r>
            <a:r>
              <a:rPr lang="cs-CZ" sz="2200" dirty="0" smtClean="0">
                <a:solidFill>
                  <a:schemeClr val="tx1"/>
                </a:solidFill>
              </a:rPr>
              <a:t>diagnostiky</a:t>
            </a:r>
            <a:endParaRPr lang="cs-CZ" sz="2200" dirty="0">
              <a:solidFill>
                <a:schemeClr val="tx1"/>
              </a:solidFill>
            </a:endParaRPr>
          </a:p>
          <a:p>
            <a:pPr marL="342900" indent="-342900" algn="l">
              <a:buFont typeface="Courier New" pitchFamily="49" charset="0"/>
              <a:buChar char="o"/>
            </a:pPr>
            <a:r>
              <a:rPr lang="cs-CZ" sz="2200" dirty="0" smtClean="0">
                <a:solidFill>
                  <a:schemeClr val="tx1"/>
                </a:solidFill>
              </a:rPr>
              <a:t>Dotazník vztahů</a:t>
            </a:r>
          </a:p>
          <a:p>
            <a:pPr marL="342900" indent="-342900" algn="l">
              <a:buFont typeface="Courier New" pitchFamily="49" charset="0"/>
              <a:buChar char="o"/>
            </a:pPr>
            <a:r>
              <a:rPr lang="cs-CZ" sz="2200" dirty="0" smtClean="0">
                <a:solidFill>
                  <a:schemeClr val="tx1"/>
                </a:solidFill>
              </a:rPr>
              <a:t>Škála </a:t>
            </a:r>
            <a:r>
              <a:rPr lang="cs-CZ" sz="2200" dirty="0" err="1" smtClean="0">
                <a:solidFill>
                  <a:schemeClr val="tx1"/>
                </a:solidFill>
              </a:rPr>
              <a:t>attachmentu</a:t>
            </a:r>
            <a:r>
              <a:rPr lang="cs-CZ" sz="2200" dirty="0" smtClean="0">
                <a:solidFill>
                  <a:schemeClr val="tx1"/>
                </a:solidFill>
              </a:rPr>
              <a:t> </a:t>
            </a:r>
            <a:r>
              <a:rPr lang="cs-CZ" sz="2200" dirty="0">
                <a:solidFill>
                  <a:schemeClr val="tx1"/>
                </a:solidFill>
              </a:rPr>
              <a:t>pro dospělé</a:t>
            </a:r>
          </a:p>
          <a:p>
            <a:pPr marL="342900" indent="-342900" algn="l">
              <a:buFont typeface="Courier New" pitchFamily="49" charset="0"/>
              <a:buChar char="o"/>
            </a:pPr>
            <a:r>
              <a:rPr lang="cs-CZ" sz="2200" dirty="0" smtClean="0">
                <a:solidFill>
                  <a:schemeClr val="tx1"/>
                </a:solidFill>
              </a:rPr>
              <a:t>UCLA </a:t>
            </a:r>
            <a:r>
              <a:rPr lang="cs-CZ" sz="2200" dirty="0" err="1" smtClean="0">
                <a:solidFill>
                  <a:schemeClr val="tx1"/>
                </a:solidFill>
              </a:rPr>
              <a:t>Loneliness</a:t>
            </a:r>
            <a:r>
              <a:rPr lang="cs-CZ" sz="2200" dirty="0" smtClean="0">
                <a:solidFill>
                  <a:schemeClr val="tx1"/>
                </a:solidFill>
              </a:rPr>
              <a:t> </a:t>
            </a:r>
            <a:r>
              <a:rPr lang="cs-CZ" sz="2200" dirty="0" err="1" smtClean="0">
                <a:solidFill>
                  <a:schemeClr val="tx1"/>
                </a:solidFill>
              </a:rPr>
              <a:t>Scale</a:t>
            </a:r>
            <a:endParaRPr lang="cs-CZ" sz="2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5047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5" name="Rectangle 3"/>
          <p:cNvSpPr>
            <a:spLocks noGrp="1"/>
          </p:cNvSpPr>
          <p:nvPr>
            <p:ph idx="1"/>
          </p:nvPr>
        </p:nvSpPr>
        <p:spPr>
          <a:xfrm>
            <a:off x="323528" y="332657"/>
            <a:ext cx="8352928" cy="6120680"/>
          </a:xfrm>
        </p:spPr>
        <p:txBody>
          <a:bodyPr>
            <a:normAutofit/>
          </a:bodyPr>
          <a:lstStyle/>
          <a:p>
            <a:pPr algn="ctr">
              <a:lnSpc>
                <a:spcPct val="90000"/>
              </a:lnSpc>
              <a:buFont typeface="Wingdings 2" pitchFamily="18" charset="2"/>
              <a:buNone/>
            </a:pPr>
            <a:r>
              <a:rPr lang="cs-CZ" sz="4400" b="1" dirty="0" smtClean="0">
                <a:solidFill>
                  <a:schemeClr val="tx2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NEO </a:t>
            </a:r>
            <a:r>
              <a:rPr lang="cs-CZ" sz="3000" b="1" dirty="0" smtClean="0">
                <a:solidFill>
                  <a:schemeClr val="tx2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(R. R. </a:t>
            </a:r>
            <a:r>
              <a:rPr lang="cs-CZ" sz="3000" b="1" dirty="0" err="1" smtClean="0">
                <a:solidFill>
                  <a:schemeClr val="tx2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McCrae</a:t>
            </a:r>
            <a:r>
              <a:rPr lang="cs-CZ" sz="3000" b="1" dirty="0" smtClean="0">
                <a:solidFill>
                  <a:schemeClr val="tx2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cs-CZ" sz="3000" b="1" dirty="0">
                <a:solidFill>
                  <a:schemeClr val="tx2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</a:t>
            </a:r>
            <a:r>
              <a:rPr lang="cs-CZ" sz="3000" b="1" dirty="0" smtClean="0">
                <a:solidFill>
                  <a:schemeClr val="tx2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T. </a:t>
            </a:r>
            <a:r>
              <a:rPr lang="cs-CZ" sz="3000" b="1" dirty="0" err="1" smtClean="0">
                <a:solidFill>
                  <a:schemeClr val="tx2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Costa</a:t>
            </a:r>
            <a:r>
              <a:rPr lang="cs-CZ" sz="3000" b="1" dirty="0" smtClean="0">
                <a:solidFill>
                  <a:schemeClr val="tx2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</a:t>
            </a:r>
          </a:p>
          <a:p>
            <a:pPr marL="0" lvl="0" indent="0">
              <a:buNone/>
            </a:pPr>
            <a:endParaRPr lang="cs-CZ" sz="2200" dirty="0" smtClean="0">
              <a:solidFill>
                <a:schemeClr val="tx2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0">
              <a:buNone/>
            </a:pPr>
            <a:endParaRPr lang="cs-CZ" sz="2200" dirty="0" smtClean="0">
              <a:solidFill>
                <a:schemeClr val="tx2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" name="Obdélník 1"/>
          <p:cNvSpPr/>
          <p:nvPr/>
        </p:nvSpPr>
        <p:spPr>
          <a:xfrm>
            <a:off x="1907704" y="6093296"/>
            <a:ext cx="612068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buNone/>
            </a:pPr>
            <a:endParaRPr lang="cs-CZ" sz="2200" dirty="0">
              <a:latin typeface="Bookman Old Style" pitchFamily="18" charset="0"/>
            </a:endParaRP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5673844"/>
              </p:ext>
            </p:extLst>
          </p:nvPr>
        </p:nvGraphicFramePr>
        <p:xfrm>
          <a:off x="467544" y="1494213"/>
          <a:ext cx="3672408" cy="2438843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1512168"/>
                <a:gridCol w="1117510"/>
                <a:gridCol w="1042730"/>
              </a:tblGrid>
              <a:tr h="54038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800" dirty="0" smtClean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effectLst/>
                        </a:rPr>
                        <a:t>Škály:</a:t>
                      </a:r>
                      <a:r>
                        <a:rPr lang="cs-CZ" sz="1800" dirty="0">
                          <a:effectLst/>
                        </a:rPr>
                        <a:t> 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VS</a:t>
                      </a:r>
                      <a:r>
                        <a:rPr lang="cs-CZ" sz="1800" baseline="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effectLst/>
                        </a:rPr>
                        <a:t>KS </a:t>
                      </a:r>
                    </a:p>
                  </a:txBody>
                  <a:tcPr marL="44450" marR="44450" marT="0" marB="0" anchor="ctr"/>
                </a:tc>
              </a:tr>
              <a:tr h="36774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err="1" smtClean="0">
                          <a:effectLst/>
                        </a:rPr>
                        <a:t>neuroticismus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solidFill>
                            <a:schemeClr val="tx1"/>
                          </a:solidFill>
                          <a:effectLst/>
                        </a:rPr>
                        <a:t>25,7</a:t>
                      </a:r>
                      <a:endParaRPr lang="cs-CZ" sz="18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solidFill>
                            <a:schemeClr val="tx1"/>
                          </a:solidFill>
                          <a:effectLst/>
                        </a:rPr>
                        <a:t>22,1</a:t>
                      </a:r>
                      <a:endParaRPr lang="cs-CZ" sz="18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</a:tr>
              <a:tr h="3600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effectLst/>
                        </a:rPr>
                        <a:t>extraverze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27,6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26,6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600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effectLst/>
                        </a:rPr>
                        <a:t>otevřenost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23,6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24,2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600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effectLst/>
                        </a:rPr>
                        <a:t>přívětivost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27,2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27,7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600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effectLst/>
                        </a:rPr>
                        <a:t>svědomitost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28,2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28,1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" name="Tabulk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9317327"/>
              </p:ext>
            </p:extLst>
          </p:nvPr>
        </p:nvGraphicFramePr>
        <p:xfrm>
          <a:off x="4427984" y="1484783"/>
          <a:ext cx="1296144" cy="2448273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1296144"/>
              </a:tblGrid>
              <a:tr h="64807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Osoby</a:t>
                      </a:r>
                      <a:r>
                        <a:rPr lang="cs-CZ" sz="1800" baseline="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 s ÚV</a:t>
                      </a:r>
                    </a:p>
                  </a:txBody>
                  <a:tcPr marL="44450" marR="44450" marT="0" marB="0" anchor="ctr"/>
                </a:tc>
              </a:tr>
              <a:tr h="3600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28,7</a:t>
                      </a:r>
                      <a:endParaRPr lang="cs-CZ" sz="18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600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0" dirty="0" smtClean="0">
                          <a:solidFill>
                            <a:schemeClr val="tx1"/>
                          </a:solidFill>
                          <a:effectLst/>
                        </a:rPr>
                        <a:t>28,4</a:t>
                      </a:r>
                      <a:endParaRPr lang="cs-CZ" sz="18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600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24,9</a:t>
                      </a:r>
                      <a:endParaRPr lang="cs-CZ" sz="18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600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26,6</a:t>
                      </a:r>
                      <a:endParaRPr lang="cs-CZ" sz="18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600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28,9</a:t>
                      </a:r>
                      <a:endParaRPr lang="cs-CZ" sz="18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6" name="Přímá spojnice se šipkou 5"/>
          <p:cNvCxnSpPr>
            <a:endCxn id="7" idx="1"/>
          </p:cNvCxnSpPr>
          <p:nvPr/>
        </p:nvCxnSpPr>
        <p:spPr>
          <a:xfrm>
            <a:off x="5750272" y="2348880"/>
            <a:ext cx="98196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Obdélník 6"/>
          <p:cNvSpPr/>
          <p:nvPr/>
        </p:nvSpPr>
        <p:spPr>
          <a:xfrm>
            <a:off x="6732240" y="2096852"/>
            <a:ext cx="1800200" cy="504056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tx1"/>
                </a:solidFill>
              </a:rPr>
              <a:t>Vyšší vulnerabilita?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13" name="Obdélník 12"/>
          <p:cNvSpPr/>
          <p:nvPr/>
        </p:nvSpPr>
        <p:spPr>
          <a:xfrm>
            <a:off x="505520" y="4504719"/>
            <a:ext cx="6984776" cy="1084521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cs-CZ" dirty="0" smtClean="0">
                <a:solidFill>
                  <a:schemeClr val="tx1"/>
                </a:solidFill>
              </a:rPr>
              <a:t>→ osoby výhradně s ÚV statisticky významně vyšší hodnoty na škále </a:t>
            </a:r>
            <a:r>
              <a:rPr lang="cs-CZ" dirty="0" err="1">
                <a:solidFill>
                  <a:schemeClr val="tx1"/>
                </a:solidFill>
              </a:rPr>
              <a:t>neuroticismu</a:t>
            </a:r>
            <a:r>
              <a:rPr lang="cs-CZ" dirty="0">
                <a:solidFill>
                  <a:schemeClr val="tx1"/>
                </a:solidFill>
              </a:rPr>
              <a:t> než </a:t>
            </a:r>
            <a:r>
              <a:rPr lang="cs-CZ" dirty="0" smtClean="0">
                <a:solidFill>
                  <a:schemeClr val="tx1"/>
                </a:solidFill>
              </a:rPr>
              <a:t>osoby, které strávily </a:t>
            </a:r>
            <a:r>
              <a:rPr lang="cs-CZ" dirty="0">
                <a:solidFill>
                  <a:schemeClr val="tx1"/>
                </a:solidFill>
              </a:rPr>
              <a:t>část dětství v náhradních </a:t>
            </a:r>
            <a:r>
              <a:rPr lang="cs-CZ" dirty="0" smtClean="0">
                <a:solidFill>
                  <a:schemeClr val="tx1"/>
                </a:solidFill>
              </a:rPr>
              <a:t>rodinách</a:t>
            </a:r>
            <a:endParaRPr lang="cs-CZ" dirty="0">
              <a:solidFill>
                <a:schemeClr val="tx1"/>
              </a:solidFill>
            </a:endParaRPr>
          </a:p>
        </p:txBody>
      </p:sp>
      <p:cxnSp>
        <p:nvCxnSpPr>
          <p:cNvPr id="8" name="Pravoúhlá spojnice 7"/>
          <p:cNvCxnSpPr/>
          <p:nvPr/>
        </p:nvCxnSpPr>
        <p:spPr>
          <a:xfrm rot="16200000" flipH="1">
            <a:off x="5112060" y="3248980"/>
            <a:ext cx="2088232" cy="288032"/>
          </a:xfrm>
          <a:prstGeom prst="bent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Obdélník se zakulaceným příčným rohem 11"/>
          <p:cNvSpPr/>
          <p:nvPr/>
        </p:nvSpPr>
        <p:spPr>
          <a:xfrm>
            <a:off x="0" y="6424409"/>
            <a:ext cx="1800200" cy="430887"/>
          </a:xfrm>
          <a:prstGeom prst="round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Osobnostní rysy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79512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5" name="Rectangle 3"/>
          <p:cNvSpPr>
            <a:spLocks noGrp="1"/>
          </p:cNvSpPr>
          <p:nvPr>
            <p:ph idx="1"/>
          </p:nvPr>
        </p:nvSpPr>
        <p:spPr>
          <a:xfrm>
            <a:off x="467544" y="260648"/>
            <a:ext cx="8676456" cy="6381328"/>
          </a:xfrm>
        </p:spPr>
        <p:txBody>
          <a:bodyPr>
            <a:normAutofit/>
          </a:bodyPr>
          <a:lstStyle/>
          <a:p>
            <a:pPr algn="ctr">
              <a:lnSpc>
                <a:spcPct val="110000"/>
              </a:lnSpc>
              <a:buNone/>
            </a:pPr>
            <a:r>
              <a:rPr lang="cs-CZ" sz="4400" b="1" dirty="0" smtClean="0">
                <a:solidFill>
                  <a:schemeClr val="tx2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PSSI</a:t>
            </a:r>
            <a:r>
              <a:rPr lang="cs-CZ" sz="4000" b="1" dirty="0" smtClean="0">
                <a:solidFill>
                  <a:schemeClr val="tx2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cs-CZ" sz="3000" b="1" dirty="0" smtClean="0">
                <a:solidFill>
                  <a:schemeClr val="tx2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(J. </a:t>
            </a:r>
            <a:r>
              <a:rPr lang="cs-CZ" sz="3000" b="1" dirty="0" err="1" smtClean="0">
                <a:solidFill>
                  <a:schemeClr val="tx2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Kuhl</a:t>
            </a:r>
            <a:r>
              <a:rPr lang="cs-CZ" sz="3000" b="1" dirty="0" smtClean="0">
                <a:solidFill>
                  <a:schemeClr val="tx2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M. </a:t>
            </a:r>
            <a:r>
              <a:rPr lang="cs-CZ" sz="3000" b="1" dirty="0" err="1" smtClean="0">
                <a:solidFill>
                  <a:schemeClr val="tx2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Kazén</a:t>
            </a:r>
            <a:r>
              <a:rPr lang="cs-CZ" sz="3000" b="1" dirty="0" smtClean="0">
                <a:solidFill>
                  <a:schemeClr val="tx2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</a:t>
            </a:r>
          </a:p>
          <a:p>
            <a:pPr>
              <a:lnSpc>
                <a:spcPct val="90000"/>
              </a:lnSpc>
              <a:buNone/>
            </a:pPr>
            <a:endParaRPr lang="cs-CZ" sz="2400" b="1" dirty="0" smtClean="0">
              <a:solidFill>
                <a:srgbClr val="C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90000"/>
              </a:lnSpc>
              <a:buNone/>
            </a:pPr>
            <a:endParaRPr lang="cs-CZ" sz="2400" b="1" dirty="0" smtClean="0">
              <a:solidFill>
                <a:srgbClr val="C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90000"/>
              </a:lnSpc>
              <a:buNone/>
            </a:pPr>
            <a:endParaRPr lang="cs-CZ" sz="2400" b="1" dirty="0" smtClean="0">
              <a:solidFill>
                <a:srgbClr val="C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90000"/>
              </a:lnSpc>
              <a:buNone/>
            </a:pPr>
            <a:endParaRPr lang="cs-CZ" sz="2400" b="1" dirty="0" smtClean="0">
              <a:solidFill>
                <a:srgbClr val="C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90000"/>
              </a:lnSpc>
              <a:buNone/>
            </a:pPr>
            <a:endParaRPr lang="cs-CZ" sz="2400" b="1" dirty="0" smtClean="0">
              <a:solidFill>
                <a:srgbClr val="C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90000"/>
              </a:lnSpc>
              <a:buNone/>
            </a:pPr>
            <a:endParaRPr lang="cs-CZ" sz="2400" b="1" dirty="0">
              <a:solidFill>
                <a:srgbClr val="C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90000"/>
              </a:lnSpc>
              <a:buNone/>
            </a:pPr>
            <a:r>
              <a:rPr lang="cs-CZ" sz="2400" b="1" dirty="0" smtClean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cs-CZ" sz="2400" b="1" dirty="0" smtClean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endParaRPr lang="cs-CZ" sz="2400" b="1" dirty="0" smtClean="0">
              <a:solidFill>
                <a:srgbClr val="C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" name="Ohnutý roh 1"/>
          <p:cNvSpPr/>
          <p:nvPr/>
        </p:nvSpPr>
        <p:spPr>
          <a:xfrm>
            <a:off x="3851920" y="6489340"/>
            <a:ext cx="4320480" cy="360040"/>
          </a:xfrm>
          <a:prstGeom prst="foldedCorne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Inventář stylů osobnosti a poruch osobnosti</a:t>
            </a:r>
            <a:endParaRPr lang="cs-CZ" dirty="0"/>
          </a:p>
        </p:txBody>
      </p:sp>
      <p:graphicFrame>
        <p:nvGraphicFramePr>
          <p:cNvPr id="3" name="Tabulk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1326092"/>
              </p:ext>
            </p:extLst>
          </p:nvPr>
        </p:nvGraphicFramePr>
        <p:xfrm>
          <a:off x="467544" y="1196752"/>
          <a:ext cx="7200801" cy="4767072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2146781"/>
                <a:gridCol w="1258458"/>
                <a:gridCol w="1184431"/>
                <a:gridCol w="2611131"/>
              </a:tblGrid>
              <a:tr h="4522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 dirty="0" smtClean="0">
                          <a:effectLst/>
                        </a:rPr>
                        <a:t>Škály:</a:t>
                      </a:r>
                      <a:r>
                        <a:rPr lang="cs-CZ" sz="1700" dirty="0">
                          <a:effectLst/>
                        </a:rPr>
                        <a:t> </a:t>
                      </a:r>
                      <a:endParaRPr lang="cs-CZ" sz="1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958" marR="2295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VS</a:t>
                      </a:r>
                      <a:endParaRPr lang="cs-CZ" sz="1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958" marR="2295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 dirty="0" smtClean="0">
                          <a:effectLst/>
                        </a:rPr>
                        <a:t>KS</a:t>
                      </a:r>
                      <a:endParaRPr lang="cs-CZ" sz="1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958" marR="2295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 dirty="0" smtClean="0">
                          <a:solidFill>
                            <a:schemeClr val="bg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Extrémní podoba →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 dirty="0" smtClean="0">
                          <a:solidFill>
                            <a:schemeClr val="bg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porucha osobnosti: </a:t>
                      </a:r>
                      <a:endParaRPr lang="cs-CZ" sz="17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958" marR="22958" marT="0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</a:tr>
              <a:tr h="14366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 dirty="0" smtClean="0">
                          <a:effectLst/>
                        </a:rPr>
                        <a:t>1. Ochotný </a:t>
                      </a:r>
                      <a:r>
                        <a:rPr lang="cs-CZ" sz="1700" dirty="0">
                          <a:effectLst/>
                        </a:rPr>
                        <a:t>styl</a:t>
                      </a:r>
                      <a:endParaRPr lang="cs-CZ" sz="1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958" marR="2295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>
                          <a:effectLst/>
                        </a:rPr>
                        <a:t>15,9</a:t>
                      </a:r>
                      <a:endParaRPr lang="cs-CZ" sz="1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958" marR="22958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 dirty="0">
                          <a:effectLst/>
                        </a:rPr>
                        <a:t>15,0</a:t>
                      </a:r>
                      <a:endParaRPr lang="cs-CZ" sz="1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958" marR="22958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958" marR="22958" marT="0" marB="0" anchor="ctr">
                    <a:solidFill>
                      <a:schemeClr val="bg1"/>
                    </a:solidFill>
                  </a:tcPr>
                </a:tc>
              </a:tr>
              <a:tr h="14401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 dirty="0" smtClean="0">
                          <a:effectLst/>
                        </a:rPr>
                        <a:t>2.</a:t>
                      </a:r>
                      <a:r>
                        <a:rPr lang="cs-CZ" sz="1700" baseline="0" dirty="0" smtClean="0">
                          <a:effectLst/>
                        </a:rPr>
                        <a:t> </a:t>
                      </a:r>
                      <a:r>
                        <a:rPr lang="cs-CZ" sz="1700" dirty="0" smtClean="0">
                          <a:effectLst/>
                        </a:rPr>
                        <a:t>Klidný </a:t>
                      </a:r>
                      <a:r>
                        <a:rPr lang="cs-CZ" sz="1700" dirty="0">
                          <a:effectLst/>
                        </a:rPr>
                        <a:t>styl</a:t>
                      </a:r>
                      <a:endParaRPr lang="cs-CZ" sz="1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958" marR="2295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 dirty="0">
                          <a:effectLst/>
                        </a:rPr>
                        <a:t>17,0</a:t>
                      </a:r>
                      <a:endParaRPr lang="cs-CZ" sz="1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958" marR="22958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 dirty="0">
                          <a:effectLst/>
                        </a:rPr>
                        <a:t>15,8</a:t>
                      </a:r>
                      <a:endParaRPr lang="cs-CZ" sz="1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958" marR="22958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958" marR="22958" marT="0" marB="0" anchor="ctr">
                    <a:solidFill>
                      <a:schemeClr val="bg1"/>
                    </a:solidFill>
                  </a:tcPr>
                </a:tc>
              </a:tr>
              <a:tr h="14401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 dirty="0" smtClean="0">
                          <a:effectLst/>
                        </a:rPr>
                        <a:t>3.</a:t>
                      </a:r>
                      <a:r>
                        <a:rPr lang="cs-CZ" sz="1700" baseline="0" dirty="0" smtClean="0">
                          <a:effectLst/>
                        </a:rPr>
                        <a:t> </a:t>
                      </a:r>
                      <a:r>
                        <a:rPr lang="cs-CZ" sz="1700" dirty="0" smtClean="0">
                          <a:effectLst/>
                        </a:rPr>
                        <a:t>Příjemný </a:t>
                      </a:r>
                      <a:r>
                        <a:rPr lang="cs-CZ" sz="1700" dirty="0">
                          <a:effectLst/>
                        </a:rPr>
                        <a:t>styl</a:t>
                      </a:r>
                      <a:endParaRPr lang="cs-CZ" sz="1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958" marR="2295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>
                          <a:effectLst/>
                        </a:rPr>
                        <a:t>13,8</a:t>
                      </a:r>
                      <a:endParaRPr lang="cs-CZ" sz="1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958" marR="22958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 dirty="0">
                          <a:effectLst/>
                        </a:rPr>
                        <a:t>12,7</a:t>
                      </a:r>
                      <a:endParaRPr lang="cs-CZ" sz="1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958" marR="22958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958" marR="22958" marT="0" marB="0" anchor="ctr">
                    <a:solidFill>
                      <a:schemeClr val="bg1"/>
                    </a:solidFill>
                  </a:tcPr>
                </a:tc>
              </a:tr>
              <a:tr h="14401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 dirty="0" smtClean="0">
                          <a:effectLst/>
                        </a:rPr>
                        <a:t>4.</a:t>
                      </a:r>
                      <a:r>
                        <a:rPr lang="cs-CZ" sz="1700" baseline="0" dirty="0" smtClean="0">
                          <a:effectLst/>
                        </a:rPr>
                        <a:t> I</a:t>
                      </a:r>
                      <a:r>
                        <a:rPr lang="cs-CZ" sz="1700" dirty="0" smtClean="0">
                          <a:effectLst/>
                        </a:rPr>
                        <a:t>mpulzivní </a:t>
                      </a:r>
                      <a:r>
                        <a:rPr lang="cs-CZ" sz="1700" dirty="0">
                          <a:effectLst/>
                        </a:rPr>
                        <a:t>styl</a:t>
                      </a:r>
                      <a:endParaRPr lang="cs-CZ" sz="1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958" marR="2295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 b="1" dirty="0">
                          <a:effectLst/>
                        </a:rPr>
                        <a:t>14,9</a:t>
                      </a:r>
                      <a:endParaRPr lang="cs-CZ" sz="17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958" marR="22958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 b="1" dirty="0">
                          <a:effectLst/>
                        </a:rPr>
                        <a:t>13,7</a:t>
                      </a:r>
                      <a:endParaRPr lang="cs-CZ" sz="17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958" marR="22958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hraniční</a:t>
                      </a:r>
                      <a:endParaRPr lang="cs-CZ" sz="1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958" marR="22958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14401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 dirty="0" smtClean="0">
                          <a:effectLst/>
                        </a:rPr>
                        <a:t>5.</a:t>
                      </a:r>
                      <a:r>
                        <a:rPr lang="cs-CZ" sz="1700" baseline="0" dirty="0" smtClean="0">
                          <a:effectLst/>
                        </a:rPr>
                        <a:t> </a:t>
                      </a:r>
                      <a:r>
                        <a:rPr lang="cs-CZ" sz="1700" dirty="0" smtClean="0">
                          <a:effectLst/>
                        </a:rPr>
                        <a:t>Loajální </a:t>
                      </a:r>
                      <a:r>
                        <a:rPr lang="cs-CZ" sz="1700" dirty="0">
                          <a:effectLst/>
                        </a:rPr>
                        <a:t>styl</a:t>
                      </a:r>
                      <a:endParaRPr lang="cs-CZ" sz="1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958" marR="2295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>
                          <a:effectLst/>
                        </a:rPr>
                        <a:t>17,6</a:t>
                      </a:r>
                      <a:endParaRPr lang="cs-CZ" sz="1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958" marR="22958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 dirty="0">
                          <a:effectLst/>
                        </a:rPr>
                        <a:t>17,4</a:t>
                      </a:r>
                      <a:endParaRPr lang="cs-CZ" sz="1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958" marR="22958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958" marR="22958" marT="0" marB="0" anchor="ctr">
                    <a:solidFill>
                      <a:schemeClr val="bg1"/>
                    </a:solidFill>
                  </a:tcPr>
                </a:tc>
              </a:tr>
              <a:tr h="14401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 dirty="0" smtClean="0">
                          <a:effectLst/>
                        </a:rPr>
                        <a:t>6.</a:t>
                      </a:r>
                      <a:r>
                        <a:rPr lang="cs-CZ" sz="1700" baseline="0" dirty="0" smtClean="0">
                          <a:effectLst/>
                        </a:rPr>
                        <a:t> </a:t>
                      </a:r>
                      <a:r>
                        <a:rPr lang="cs-CZ" sz="1700" dirty="0" smtClean="0">
                          <a:effectLst/>
                        </a:rPr>
                        <a:t>Kritický </a:t>
                      </a:r>
                      <a:r>
                        <a:rPr lang="cs-CZ" sz="1700" dirty="0">
                          <a:effectLst/>
                        </a:rPr>
                        <a:t>styl</a:t>
                      </a:r>
                      <a:endParaRPr lang="cs-CZ" sz="1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958" marR="2295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>
                          <a:effectLst/>
                        </a:rPr>
                        <a:t>16,1</a:t>
                      </a:r>
                      <a:endParaRPr lang="cs-CZ" sz="1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958" marR="22958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 dirty="0">
                          <a:effectLst/>
                        </a:rPr>
                        <a:t>14,9</a:t>
                      </a:r>
                      <a:endParaRPr lang="cs-CZ" sz="1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958" marR="22958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958" marR="22958" marT="0" marB="0" anchor="ctr">
                    <a:solidFill>
                      <a:schemeClr val="bg1"/>
                    </a:solidFill>
                  </a:tcPr>
                </a:tc>
              </a:tr>
              <a:tr h="14401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 dirty="0" smtClean="0">
                          <a:effectLst/>
                        </a:rPr>
                        <a:t>7.</a:t>
                      </a:r>
                      <a:r>
                        <a:rPr lang="cs-CZ" sz="1700" baseline="0" dirty="0" smtClean="0">
                          <a:effectLst/>
                        </a:rPr>
                        <a:t> </a:t>
                      </a:r>
                      <a:r>
                        <a:rPr lang="cs-CZ" sz="1700" dirty="0" smtClean="0">
                          <a:effectLst/>
                        </a:rPr>
                        <a:t>Ctižádostivý </a:t>
                      </a:r>
                      <a:r>
                        <a:rPr lang="cs-CZ" sz="1700" dirty="0">
                          <a:effectLst/>
                        </a:rPr>
                        <a:t>styl</a:t>
                      </a:r>
                      <a:endParaRPr lang="cs-CZ" sz="1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958" marR="2295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>
                          <a:effectLst/>
                        </a:rPr>
                        <a:t>18,6</a:t>
                      </a:r>
                      <a:endParaRPr lang="cs-CZ" sz="1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958" marR="22958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 dirty="0">
                          <a:effectLst/>
                        </a:rPr>
                        <a:t>18,9</a:t>
                      </a:r>
                      <a:endParaRPr lang="cs-CZ" sz="1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958" marR="22958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958" marR="22958" marT="0" marB="0" anchor="ctr">
                    <a:solidFill>
                      <a:schemeClr val="bg1"/>
                    </a:solidFill>
                  </a:tcPr>
                </a:tc>
              </a:tr>
              <a:tr h="14401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 dirty="0" smtClean="0">
                          <a:effectLst/>
                        </a:rPr>
                        <a:t>8.</a:t>
                      </a:r>
                      <a:r>
                        <a:rPr lang="cs-CZ" sz="1700" baseline="0" dirty="0" smtClean="0">
                          <a:effectLst/>
                        </a:rPr>
                        <a:t> </a:t>
                      </a:r>
                      <a:r>
                        <a:rPr lang="cs-CZ" sz="1700" dirty="0" smtClean="0">
                          <a:effectLst/>
                        </a:rPr>
                        <a:t>Optimistický </a:t>
                      </a:r>
                      <a:r>
                        <a:rPr lang="cs-CZ" sz="1700" dirty="0">
                          <a:effectLst/>
                        </a:rPr>
                        <a:t>styl</a:t>
                      </a:r>
                      <a:endParaRPr lang="cs-CZ" sz="1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958" marR="2295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>
                          <a:effectLst/>
                        </a:rPr>
                        <a:t>16,3</a:t>
                      </a:r>
                      <a:endParaRPr lang="cs-CZ" sz="1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958" marR="22958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 dirty="0">
                          <a:effectLst/>
                        </a:rPr>
                        <a:t>15,9</a:t>
                      </a:r>
                      <a:endParaRPr lang="cs-CZ" sz="1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958" marR="22958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958" marR="22958" marT="0" marB="0" anchor="ctr">
                    <a:solidFill>
                      <a:schemeClr val="bg1"/>
                    </a:solidFill>
                  </a:tcPr>
                </a:tc>
              </a:tr>
              <a:tr h="14401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 dirty="0" smtClean="0">
                          <a:effectLst/>
                        </a:rPr>
                        <a:t>9.</a:t>
                      </a:r>
                      <a:r>
                        <a:rPr lang="cs-CZ" sz="1700" baseline="0" dirty="0" smtClean="0">
                          <a:effectLst/>
                        </a:rPr>
                        <a:t> </a:t>
                      </a:r>
                      <a:r>
                        <a:rPr lang="cs-CZ" sz="1700" dirty="0" smtClean="0">
                          <a:effectLst/>
                        </a:rPr>
                        <a:t>Intuitivní </a:t>
                      </a:r>
                      <a:r>
                        <a:rPr lang="cs-CZ" sz="1700" dirty="0">
                          <a:effectLst/>
                        </a:rPr>
                        <a:t>styl</a:t>
                      </a:r>
                      <a:endParaRPr lang="cs-CZ" sz="1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958" marR="2295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 b="1" dirty="0">
                          <a:effectLst/>
                        </a:rPr>
                        <a:t>16,2</a:t>
                      </a:r>
                      <a:endParaRPr lang="cs-CZ" sz="17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958" marR="22958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 b="1" dirty="0">
                          <a:effectLst/>
                        </a:rPr>
                        <a:t>13,7</a:t>
                      </a:r>
                      <a:endParaRPr lang="cs-CZ" sz="17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958" marR="22958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 dirty="0" err="1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schizotypní</a:t>
                      </a:r>
                      <a:endParaRPr lang="cs-CZ" sz="1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958" marR="22958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14401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 dirty="0" smtClean="0">
                          <a:effectLst/>
                        </a:rPr>
                        <a:t>10.</a:t>
                      </a:r>
                      <a:r>
                        <a:rPr lang="cs-CZ" sz="1700" baseline="0" dirty="0" smtClean="0">
                          <a:effectLst/>
                        </a:rPr>
                        <a:t> </a:t>
                      </a:r>
                      <a:r>
                        <a:rPr lang="cs-CZ" sz="1700" dirty="0" smtClean="0">
                          <a:effectLst/>
                        </a:rPr>
                        <a:t>Pečlivý </a:t>
                      </a:r>
                      <a:r>
                        <a:rPr lang="cs-CZ" sz="1700" dirty="0">
                          <a:effectLst/>
                        </a:rPr>
                        <a:t>styl</a:t>
                      </a:r>
                      <a:endParaRPr lang="cs-CZ" sz="1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958" marR="2295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 b="1" dirty="0">
                          <a:effectLst/>
                        </a:rPr>
                        <a:t>5,6</a:t>
                      </a:r>
                      <a:endParaRPr lang="cs-CZ" sz="17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958" marR="22958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 b="1" dirty="0">
                          <a:effectLst/>
                        </a:rPr>
                        <a:t>4,9</a:t>
                      </a:r>
                      <a:endParaRPr lang="cs-CZ" sz="17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958" marR="22958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958" marR="22958" marT="0" marB="0" anchor="ctr">
                    <a:solidFill>
                      <a:schemeClr val="bg1"/>
                    </a:solidFill>
                  </a:tcPr>
                </a:tc>
              </a:tr>
              <a:tr h="14401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 dirty="0" smtClean="0">
                          <a:effectLst/>
                        </a:rPr>
                        <a:t>11.</a:t>
                      </a:r>
                      <a:r>
                        <a:rPr lang="cs-CZ" sz="1700" baseline="0" dirty="0" smtClean="0">
                          <a:effectLst/>
                        </a:rPr>
                        <a:t> </a:t>
                      </a:r>
                      <a:r>
                        <a:rPr lang="cs-CZ" sz="1700" dirty="0" err="1" smtClean="0">
                          <a:effectLst/>
                        </a:rPr>
                        <a:t>Sebenejistý</a:t>
                      </a:r>
                      <a:r>
                        <a:rPr lang="cs-CZ" sz="1700" dirty="0" smtClean="0">
                          <a:effectLst/>
                        </a:rPr>
                        <a:t> </a:t>
                      </a:r>
                      <a:r>
                        <a:rPr lang="cs-CZ" sz="1700" dirty="0">
                          <a:effectLst/>
                        </a:rPr>
                        <a:t>styl</a:t>
                      </a:r>
                      <a:endParaRPr lang="cs-CZ" sz="1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958" marR="2295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 b="1" dirty="0">
                          <a:effectLst/>
                        </a:rPr>
                        <a:t>15,3</a:t>
                      </a:r>
                      <a:endParaRPr lang="cs-CZ" sz="17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958" marR="22958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 b="1" dirty="0">
                          <a:effectLst/>
                        </a:rPr>
                        <a:t>12,0</a:t>
                      </a:r>
                      <a:endParaRPr lang="cs-CZ" sz="17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958" marR="22958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úzkostná, vyhýbavá</a:t>
                      </a:r>
                    </a:p>
                  </a:txBody>
                  <a:tcPr marL="22958" marR="22958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14401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 dirty="0" smtClean="0">
                          <a:effectLst/>
                        </a:rPr>
                        <a:t>12.</a:t>
                      </a:r>
                      <a:r>
                        <a:rPr lang="cs-CZ" sz="1700" baseline="0" dirty="0" smtClean="0">
                          <a:effectLst/>
                        </a:rPr>
                        <a:t> </a:t>
                      </a:r>
                      <a:r>
                        <a:rPr lang="cs-CZ" sz="1700" dirty="0" smtClean="0">
                          <a:effectLst/>
                        </a:rPr>
                        <a:t>Rezervovaný </a:t>
                      </a:r>
                      <a:r>
                        <a:rPr lang="cs-CZ" sz="1700" dirty="0">
                          <a:effectLst/>
                        </a:rPr>
                        <a:t>styl</a:t>
                      </a:r>
                      <a:endParaRPr lang="cs-CZ" sz="1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958" marR="2295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>
                          <a:effectLst/>
                        </a:rPr>
                        <a:t>17,6</a:t>
                      </a:r>
                      <a:endParaRPr lang="cs-CZ" sz="1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958" marR="22958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 dirty="0">
                          <a:effectLst/>
                        </a:rPr>
                        <a:t>17,9</a:t>
                      </a:r>
                      <a:endParaRPr lang="cs-CZ" sz="1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958" marR="22958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958" marR="22958" marT="0" marB="0" anchor="ctr">
                    <a:solidFill>
                      <a:schemeClr val="bg1"/>
                    </a:solidFill>
                  </a:tcPr>
                </a:tc>
              </a:tr>
              <a:tr h="14401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 dirty="0" smtClean="0">
                          <a:effectLst/>
                        </a:rPr>
                        <a:t>13.</a:t>
                      </a:r>
                      <a:r>
                        <a:rPr lang="cs-CZ" sz="1700" baseline="0" dirty="0" smtClean="0">
                          <a:effectLst/>
                        </a:rPr>
                        <a:t> </a:t>
                      </a:r>
                      <a:r>
                        <a:rPr lang="cs-CZ" sz="1700" dirty="0" smtClean="0">
                          <a:effectLst/>
                        </a:rPr>
                        <a:t>Nedůvěřivý </a:t>
                      </a:r>
                      <a:r>
                        <a:rPr lang="cs-CZ" sz="1700" dirty="0">
                          <a:effectLst/>
                        </a:rPr>
                        <a:t>styl</a:t>
                      </a:r>
                      <a:endParaRPr lang="cs-CZ" sz="1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958" marR="2295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 b="1" dirty="0">
                          <a:effectLst/>
                        </a:rPr>
                        <a:t>13,8</a:t>
                      </a:r>
                      <a:endParaRPr lang="cs-CZ" sz="17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958" marR="22958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 b="1" dirty="0">
                          <a:effectLst/>
                        </a:rPr>
                        <a:t>11,9</a:t>
                      </a:r>
                      <a:endParaRPr lang="cs-CZ" sz="17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958" marR="22958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paranoidní </a:t>
                      </a:r>
                      <a:endParaRPr lang="cs-CZ" sz="1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958" marR="22958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14401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 dirty="0" smtClean="0">
                          <a:effectLst/>
                        </a:rPr>
                        <a:t>14.</a:t>
                      </a:r>
                      <a:r>
                        <a:rPr lang="cs-CZ" sz="1700" baseline="0" dirty="0" smtClean="0">
                          <a:effectLst/>
                        </a:rPr>
                        <a:t> </a:t>
                      </a:r>
                      <a:r>
                        <a:rPr lang="cs-CZ" sz="1700" dirty="0" err="1" smtClean="0">
                          <a:effectLst/>
                        </a:rPr>
                        <a:t>Sebeprosazující</a:t>
                      </a:r>
                      <a:r>
                        <a:rPr lang="cs-CZ" sz="1700" dirty="0" smtClean="0">
                          <a:effectLst/>
                        </a:rPr>
                        <a:t> </a:t>
                      </a:r>
                      <a:r>
                        <a:rPr lang="cs-CZ" sz="1700" dirty="0">
                          <a:effectLst/>
                        </a:rPr>
                        <a:t>styl</a:t>
                      </a:r>
                      <a:endParaRPr lang="cs-CZ" sz="1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958" marR="2295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 b="1" dirty="0">
                          <a:effectLst/>
                        </a:rPr>
                        <a:t>18,7</a:t>
                      </a:r>
                      <a:endParaRPr lang="cs-CZ" sz="17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958" marR="22958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 b="1" dirty="0">
                          <a:effectLst/>
                        </a:rPr>
                        <a:t>17,2</a:t>
                      </a:r>
                      <a:endParaRPr lang="cs-CZ" sz="17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958" marR="22958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disociální</a:t>
                      </a:r>
                      <a:endParaRPr lang="cs-CZ" sz="1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958" marR="22958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4" name="Obdélník se zakulaceným příčným rohem 3"/>
          <p:cNvSpPr/>
          <p:nvPr/>
        </p:nvSpPr>
        <p:spPr>
          <a:xfrm>
            <a:off x="0" y="6489340"/>
            <a:ext cx="2088232" cy="360040"/>
          </a:xfrm>
          <a:prstGeom prst="round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Osobnostní rysy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59403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4900" b="1" dirty="0">
                <a:solidFill>
                  <a:schemeClr val="tx2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PSSI</a:t>
            </a:r>
            <a:r>
              <a:rPr lang="cs-CZ" sz="5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cs-CZ" sz="3300" b="1" dirty="0">
                <a:solidFill>
                  <a:schemeClr val="tx2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(J. </a:t>
            </a:r>
            <a:r>
              <a:rPr lang="cs-CZ" sz="3300" b="1" dirty="0" err="1">
                <a:solidFill>
                  <a:schemeClr val="tx2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Kuhl</a:t>
            </a:r>
            <a:r>
              <a:rPr lang="cs-CZ" sz="3300" b="1" dirty="0">
                <a:solidFill>
                  <a:schemeClr val="tx2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M. </a:t>
            </a:r>
            <a:r>
              <a:rPr lang="cs-CZ" sz="3300" b="1" dirty="0" err="1">
                <a:solidFill>
                  <a:schemeClr val="tx2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Kazén</a:t>
            </a:r>
            <a:r>
              <a:rPr lang="cs-CZ" sz="3300" b="1" dirty="0">
                <a:solidFill>
                  <a:schemeClr val="tx2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</a:t>
            </a:r>
            <a:r>
              <a:rPr lang="cs-CZ" sz="33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cs-CZ" sz="33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endParaRPr lang="cs-CZ" sz="3300" dirty="0"/>
          </a:p>
        </p:txBody>
      </p:sp>
      <p:sp>
        <p:nvSpPr>
          <p:cNvPr id="49155" name="Rectangle 3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lnSpc>
                <a:spcPct val="90000"/>
              </a:lnSpc>
              <a:spcBef>
                <a:spcPts val="0"/>
              </a:spcBef>
              <a:buNone/>
            </a:pPr>
            <a:endParaRPr lang="cs-CZ" sz="24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lnSpc>
                <a:spcPct val="90000"/>
              </a:lnSpc>
              <a:spcBef>
                <a:spcPts val="0"/>
              </a:spcBef>
              <a:buNone/>
            </a:pPr>
            <a:r>
              <a:rPr lang="cs-CZ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Na základě výsledků lze u osob s náhradními formami péče usuzovat na:</a:t>
            </a:r>
          </a:p>
          <a:p>
            <a:pPr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Font typeface="Courier New" pitchFamily="49" charset="0"/>
              <a:buChar char="o"/>
            </a:pPr>
            <a:r>
              <a:rPr lang="cs-CZ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větší potíže s rozlišováním hranic mezi sebou a druhými  </a:t>
            </a:r>
          </a:p>
          <a:p>
            <a:pPr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Font typeface="Courier New" pitchFamily="49" charset="0"/>
              <a:buChar char="o"/>
            </a:pPr>
            <a:r>
              <a:rPr lang="cs-CZ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</a:t>
            </a:r>
            <a:r>
              <a:rPr lang="cs-CZ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mpulzivní až nutkavé jednání</a:t>
            </a:r>
          </a:p>
          <a:p>
            <a:pPr lvl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Font typeface="Courier New" pitchFamily="49" charset="0"/>
              <a:buChar char="o"/>
            </a:pPr>
            <a:r>
              <a:rPr lang="cs-CZ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</a:t>
            </a:r>
            <a:r>
              <a:rPr lang="cs-CZ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labá souvislost se zkušenostmi zneužívání a zanedbávání</a:t>
            </a:r>
          </a:p>
          <a:p>
            <a:pPr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Font typeface="Courier New" pitchFamily="49" charset="0"/>
              <a:buChar char="o"/>
            </a:pPr>
            <a:r>
              <a:rPr lang="cs-CZ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silnější sklony ke zpochybňování sama sebe a k negativismu</a:t>
            </a:r>
            <a:br>
              <a:rPr lang="cs-CZ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cs-CZ" sz="2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cs-CZ" sz="2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endParaRPr lang="cs-CZ" sz="18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" name="Ohnutý roh 4"/>
          <p:cNvSpPr/>
          <p:nvPr/>
        </p:nvSpPr>
        <p:spPr>
          <a:xfrm>
            <a:off x="3563888" y="6473656"/>
            <a:ext cx="4608512" cy="380752"/>
          </a:xfrm>
          <a:prstGeom prst="foldedCorne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 smtClean="0"/>
          </a:p>
          <a:p>
            <a:pPr algn="ctr"/>
            <a:r>
              <a:rPr lang="cs-CZ" dirty="0" smtClean="0"/>
              <a:t>Inventář </a:t>
            </a:r>
            <a:r>
              <a:rPr lang="cs-CZ" dirty="0"/>
              <a:t>stylů osobnosti a poruch osobnosti</a:t>
            </a:r>
          </a:p>
          <a:p>
            <a:pPr algn="ctr"/>
            <a:endParaRPr lang="cs-CZ" dirty="0"/>
          </a:p>
        </p:txBody>
      </p:sp>
      <p:sp>
        <p:nvSpPr>
          <p:cNvPr id="3" name="Obdélník se zakulaceným příčným rohem 2"/>
          <p:cNvSpPr/>
          <p:nvPr/>
        </p:nvSpPr>
        <p:spPr>
          <a:xfrm>
            <a:off x="0" y="6473656"/>
            <a:ext cx="1907704" cy="395372"/>
          </a:xfrm>
          <a:prstGeom prst="round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Osobnostní rysy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59403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/>
          <a:lstStyle/>
          <a:p>
            <a:r>
              <a:rPr lang="cs-CZ" b="1" dirty="0" smtClean="0">
                <a:solidFill>
                  <a:schemeClr val="tx2">
                    <a:lumMod val="7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BDI-II </a:t>
            </a:r>
            <a:r>
              <a:rPr lang="cs-CZ" sz="3000" b="1" dirty="0" smtClean="0">
                <a:solidFill>
                  <a:schemeClr val="tx2">
                    <a:lumMod val="7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(Beck)</a:t>
            </a:r>
            <a:endParaRPr lang="cs-CZ" b="1" dirty="0">
              <a:solidFill>
                <a:schemeClr val="tx2">
                  <a:lumMod val="75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4" name="Ohnutý roh 3"/>
          <p:cNvSpPr/>
          <p:nvPr/>
        </p:nvSpPr>
        <p:spPr>
          <a:xfrm>
            <a:off x="5292080" y="6497960"/>
            <a:ext cx="2880320" cy="360040"/>
          </a:xfrm>
          <a:prstGeom prst="foldedCorne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Beckův inventář </a:t>
            </a:r>
            <a:r>
              <a:rPr lang="cs-CZ" dirty="0" err="1" smtClean="0"/>
              <a:t>depresivity</a:t>
            </a:r>
            <a:endParaRPr lang="cs-CZ" dirty="0"/>
          </a:p>
        </p:txBody>
      </p:sp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buFont typeface="Wingdings" pitchFamily="2" charset="2"/>
              <a:buChar char="Ø"/>
            </a:pPr>
            <a:r>
              <a:rPr lang="cs-CZ" sz="2500" dirty="0" smtClean="0"/>
              <a:t>silnější sklony k </a:t>
            </a:r>
            <a:r>
              <a:rPr lang="cs-CZ" sz="2500" dirty="0" err="1" smtClean="0"/>
              <a:t>depresivitě</a:t>
            </a:r>
            <a:r>
              <a:rPr lang="cs-CZ" sz="2500" dirty="0" smtClean="0"/>
              <a:t> u osob se zkušeností 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sz="2500" dirty="0" smtClean="0"/>
              <a:t>s náhradními formami péče</a:t>
            </a:r>
          </a:p>
          <a:p>
            <a:pPr marL="0" indent="0">
              <a:spcBef>
                <a:spcPts val="0"/>
              </a:spcBef>
              <a:buNone/>
            </a:pPr>
            <a:endParaRPr lang="cs-CZ" sz="2500" dirty="0"/>
          </a:p>
          <a:p>
            <a:pPr marL="0" indent="0">
              <a:spcBef>
                <a:spcPts val="0"/>
              </a:spcBef>
              <a:buNone/>
            </a:pPr>
            <a:endParaRPr lang="cs-CZ" sz="2500" dirty="0" smtClean="0"/>
          </a:p>
          <a:p>
            <a:pPr>
              <a:spcBef>
                <a:spcPts val="0"/>
              </a:spcBef>
              <a:buFont typeface="Wingdings" pitchFamily="2" charset="2"/>
              <a:buChar char="Ø"/>
            </a:pPr>
            <a:r>
              <a:rPr lang="cs-CZ" sz="2500" dirty="0" smtClean="0"/>
              <a:t>v </a:t>
            </a:r>
            <a:r>
              <a:rPr lang="cs-CZ" sz="2500" dirty="0"/>
              <a:t>anamnestickém dotazníků 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cs-CZ" sz="2500" dirty="0" smtClean="0"/>
              <a:t>statisticky </a:t>
            </a:r>
            <a:r>
              <a:rPr lang="cs-CZ" sz="2500" dirty="0"/>
              <a:t>významně nižší </a:t>
            </a:r>
            <a:endParaRPr lang="cs-CZ" sz="2500" dirty="0" smtClean="0"/>
          </a:p>
          <a:p>
            <a:pPr marL="457200" lvl="1" indent="0">
              <a:spcBef>
                <a:spcPts val="0"/>
              </a:spcBef>
              <a:buNone/>
            </a:pPr>
            <a:r>
              <a:rPr lang="cs-CZ" sz="2500" dirty="0" smtClean="0"/>
              <a:t>spokojenost</a:t>
            </a:r>
          </a:p>
          <a:p>
            <a:pPr>
              <a:spcBef>
                <a:spcPts val="0"/>
              </a:spcBef>
              <a:buFont typeface="Courier New" pitchFamily="49" charset="0"/>
              <a:buChar char="o"/>
            </a:pPr>
            <a:endParaRPr lang="cs-CZ" sz="2500" dirty="0" smtClean="0"/>
          </a:p>
          <a:p>
            <a:pPr marL="0" indent="0">
              <a:spcBef>
                <a:spcPts val="0"/>
              </a:spcBef>
              <a:buNone/>
            </a:pPr>
            <a:endParaRPr lang="cs-CZ" sz="2500" dirty="0" smtClean="0"/>
          </a:p>
          <a:p>
            <a:pPr>
              <a:spcBef>
                <a:spcPts val="0"/>
              </a:spcBef>
              <a:buFont typeface="Courier New" pitchFamily="49" charset="0"/>
              <a:buChar char="o"/>
            </a:pPr>
            <a:endParaRPr lang="cs-CZ" sz="2500" dirty="0"/>
          </a:p>
          <a:p>
            <a:pPr>
              <a:spcBef>
                <a:spcPts val="0"/>
              </a:spcBef>
              <a:buFont typeface="Courier New" pitchFamily="49" charset="0"/>
              <a:buChar char="o"/>
            </a:pPr>
            <a:r>
              <a:rPr lang="cs-CZ" sz="2500" dirty="0" smtClean="0"/>
              <a:t>dědičnost, typ péče v dětství </a:t>
            </a:r>
          </a:p>
          <a:p>
            <a:pPr marL="457200" lvl="1" indent="0">
              <a:spcBef>
                <a:spcPts val="0"/>
              </a:spcBef>
              <a:buNone/>
            </a:pPr>
            <a:endParaRPr lang="cs-CZ" sz="2500" dirty="0"/>
          </a:p>
        </p:txBody>
      </p:sp>
      <p:graphicFrame>
        <p:nvGraphicFramePr>
          <p:cNvPr id="8" name="Tabulk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3539256"/>
              </p:ext>
            </p:extLst>
          </p:nvPr>
        </p:nvGraphicFramePr>
        <p:xfrm>
          <a:off x="4572000" y="1988840"/>
          <a:ext cx="3744416" cy="782568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936104"/>
                <a:gridCol w="1368152"/>
                <a:gridCol w="1440160"/>
              </a:tblGrid>
              <a:tr h="43204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 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VS 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KS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  <a:tr h="2947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Ø skór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</a:rPr>
                        <a:t>17,0</a:t>
                      </a:r>
                      <a:endParaRPr lang="cs-CZ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</a:rPr>
                        <a:t>12,3</a:t>
                      </a:r>
                      <a:endParaRPr lang="cs-CZ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" name="Graf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49397953"/>
              </p:ext>
            </p:extLst>
          </p:nvPr>
        </p:nvGraphicFramePr>
        <p:xfrm>
          <a:off x="4499992" y="2996952"/>
          <a:ext cx="4392488" cy="27363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Obdélník se zakulaceným příčným rohem 2"/>
          <p:cNvSpPr/>
          <p:nvPr/>
        </p:nvSpPr>
        <p:spPr>
          <a:xfrm>
            <a:off x="-14312" y="6501792"/>
            <a:ext cx="1850008" cy="360040"/>
          </a:xfrm>
          <a:prstGeom prst="round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Osobnostní rysy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-99392"/>
            <a:ext cx="8229600" cy="1401344"/>
          </a:xfrm>
        </p:spPr>
        <p:txBody>
          <a:bodyPr>
            <a:noAutofit/>
          </a:bodyPr>
          <a:lstStyle/>
          <a:p>
            <a:r>
              <a:rPr lang="cs-CZ" sz="3600" b="1" dirty="0" smtClean="0">
                <a:solidFill>
                  <a:schemeClr val="tx2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cs-CZ" b="1" dirty="0">
                <a:solidFill>
                  <a:schemeClr val="tx2">
                    <a:lumMod val="7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BDI-II</a:t>
            </a:r>
            <a:r>
              <a:rPr lang="cs-CZ" sz="3600" b="1" dirty="0">
                <a:solidFill>
                  <a:schemeClr val="tx2">
                    <a:lumMod val="7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cs-CZ" sz="3000" b="1" dirty="0">
                <a:solidFill>
                  <a:schemeClr val="tx2">
                    <a:lumMod val="7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(Beck)</a:t>
            </a:r>
          </a:p>
        </p:txBody>
      </p:sp>
      <p:graphicFrame>
        <p:nvGraphicFramePr>
          <p:cNvPr id="7" name="Zástupný symbol pro obsah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24418979"/>
              </p:ext>
            </p:extLst>
          </p:nvPr>
        </p:nvGraphicFramePr>
        <p:xfrm>
          <a:off x="467544" y="1196752"/>
          <a:ext cx="3888432" cy="41044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Ohnutý roh 3"/>
          <p:cNvSpPr/>
          <p:nvPr/>
        </p:nvSpPr>
        <p:spPr>
          <a:xfrm>
            <a:off x="4860032" y="1196752"/>
            <a:ext cx="3960440" cy="4104456"/>
          </a:xfrm>
          <a:prstGeom prst="foldedCorner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cs-CZ" sz="2000" dirty="0" smtClean="0">
              <a:solidFill>
                <a:schemeClr val="tx1"/>
              </a:solidFill>
            </a:endParaRPr>
          </a:p>
          <a:p>
            <a:pPr algn="l"/>
            <a:endParaRPr lang="cs-CZ" sz="2000" dirty="0">
              <a:solidFill>
                <a:schemeClr val="tx1"/>
              </a:solidFill>
            </a:endParaRPr>
          </a:p>
          <a:p>
            <a:pPr algn="l"/>
            <a:r>
              <a:rPr lang="cs-CZ" sz="2100" dirty="0" smtClean="0">
                <a:solidFill>
                  <a:schemeClr val="tx1"/>
                </a:solidFill>
              </a:rPr>
              <a:t>B = ústavní výchova</a:t>
            </a:r>
          </a:p>
          <a:p>
            <a:pPr algn="l"/>
            <a:r>
              <a:rPr lang="cs-CZ" sz="2100" dirty="0" smtClean="0">
                <a:solidFill>
                  <a:schemeClr val="tx1"/>
                </a:solidFill>
              </a:rPr>
              <a:t>E = ÚV + pěstounská nebo adoptivní rodina</a:t>
            </a:r>
          </a:p>
          <a:p>
            <a:pPr algn="l"/>
            <a:r>
              <a:rPr lang="cs-CZ" sz="2100" dirty="0" smtClean="0">
                <a:solidFill>
                  <a:schemeClr val="tx1"/>
                </a:solidFill>
              </a:rPr>
              <a:t>A = původní rodina + ÚV</a:t>
            </a:r>
          </a:p>
          <a:p>
            <a:pPr algn="l"/>
            <a:r>
              <a:rPr lang="cs-CZ" sz="2100" dirty="0" smtClean="0">
                <a:solidFill>
                  <a:schemeClr val="tx1"/>
                </a:solidFill>
              </a:rPr>
              <a:t>C = původní rodina + ÚV + pěstounská nebo adoptivní rodina</a:t>
            </a:r>
          </a:p>
          <a:p>
            <a:pPr algn="l"/>
            <a:r>
              <a:rPr lang="cs-CZ" sz="2100" dirty="0" smtClean="0">
                <a:solidFill>
                  <a:schemeClr val="tx1"/>
                </a:solidFill>
              </a:rPr>
              <a:t>KS = kontrolní skupina</a:t>
            </a:r>
          </a:p>
          <a:p>
            <a:pPr algn="l"/>
            <a:r>
              <a:rPr lang="cs-CZ" sz="2100" dirty="0" smtClean="0">
                <a:solidFill>
                  <a:schemeClr val="tx1"/>
                </a:solidFill>
              </a:rPr>
              <a:t>F = pěstounská nebo adoptivní rodina</a:t>
            </a:r>
          </a:p>
          <a:p>
            <a:pPr algn="l"/>
            <a:r>
              <a:rPr lang="cs-CZ" sz="2100" dirty="0" smtClean="0">
                <a:solidFill>
                  <a:schemeClr val="tx1"/>
                </a:solidFill>
              </a:rPr>
              <a:t>D = původní rodina + pěstounská či adoptivní rodina</a:t>
            </a:r>
            <a:endParaRPr lang="cs-CZ" sz="2100" dirty="0">
              <a:solidFill>
                <a:schemeClr val="tx1"/>
              </a:solidFill>
            </a:endParaRPr>
          </a:p>
        </p:txBody>
      </p:sp>
      <p:sp>
        <p:nvSpPr>
          <p:cNvPr id="3" name="Obdélník se zakulaceným příčným rohem 2"/>
          <p:cNvSpPr/>
          <p:nvPr/>
        </p:nvSpPr>
        <p:spPr>
          <a:xfrm>
            <a:off x="0" y="6525344"/>
            <a:ext cx="1835696" cy="332656"/>
          </a:xfrm>
          <a:prstGeom prst="round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Osobnostní rysy</a:t>
            </a:r>
            <a:endParaRPr lang="cs-CZ" dirty="0"/>
          </a:p>
        </p:txBody>
      </p:sp>
      <p:sp>
        <p:nvSpPr>
          <p:cNvPr id="5" name="Obdélník se zakulaceným příčným rohem 4"/>
          <p:cNvSpPr/>
          <p:nvPr/>
        </p:nvSpPr>
        <p:spPr>
          <a:xfrm>
            <a:off x="5220072" y="6525344"/>
            <a:ext cx="2952328" cy="332656"/>
          </a:xfrm>
          <a:prstGeom prst="round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Beckův inventář </a:t>
            </a:r>
            <a:r>
              <a:rPr lang="cs-CZ" dirty="0" err="1" smtClean="0"/>
              <a:t>depresivity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26040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6130"/>
          </a:xfrm>
        </p:spPr>
        <p:txBody>
          <a:bodyPr>
            <a:normAutofit fontScale="90000"/>
          </a:bodyPr>
          <a:lstStyle/>
          <a:p>
            <a:pPr algn="l"/>
            <a:r>
              <a:rPr lang="cs-CZ" b="1" dirty="0" smtClean="0">
                <a:solidFill>
                  <a:schemeClr val="tx2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          </a:t>
            </a:r>
            <a:br>
              <a:rPr lang="cs-CZ" b="1" dirty="0" smtClean="0">
                <a:solidFill>
                  <a:schemeClr val="tx2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cs-CZ" b="1" dirty="0">
                <a:solidFill>
                  <a:schemeClr val="tx2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cs-CZ" b="1" dirty="0" smtClean="0">
                <a:solidFill>
                  <a:schemeClr val="tx2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         DES </a:t>
            </a:r>
            <a:r>
              <a:rPr lang="cs-CZ" sz="3000" b="1" dirty="0" smtClean="0">
                <a:solidFill>
                  <a:schemeClr val="tx2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/ </a:t>
            </a:r>
            <a:r>
              <a:rPr lang="cs-CZ" b="1" dirty="0" smtClean="0">
                <a:solidFill>
                  <a:schemeClr val="tx2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SDQ</a:t>
            </a:r>
            <a:br>
              <a:rPr lang="cs-CZ" b="1" dirty="0" smtClean="0">
                <a:solidFill>
                  <a:schemeClr val="tx2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cs-CZ" b="1" dirty="0" smtClean="0">
                <a:solidFill>
                  <a:schemeClr val="tx2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cs-CZ" sz="2700" b="1" dirty="0" smtClean="0">
                <a:solidFill>
                  <a:schemeClr val="tx2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</a:t>
            </a:r>
            <a:r>
              <a:rPr lang="cs-CZ" sz="2700" b="1" dirty="0">
                <a:solidFill>
                  <a:schemeClr val="tx2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</a:t>
            </a:r>
            <a:r>
              <a:rPr lang="cs-CZ" sz="2700" b="1" dirty="0" err="1">
                <a:solidFill>
                  <a:schemeClr val="tx2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Bernstein</a:t>
            </a:r>
            <a:r>
              <a:rPr lang="cs-CZ" sz="2700" b="1" dirty="0">
                <a:solidFill>
                  <a:schemeClr val="tx2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F. </a:t>
            </a:r>
            <a:r>
              <a:rPr lang="cs-CZ" sz="2700" b="1" dirty="0" err="1" smtClean="0">
                <a:solidFill>
                  <a:schemeClr val="tx2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Putnam</a:t>
            </a:r>
            <a:r>
              <a:rPr lang="cs-CZ" sz="2700" b="1" dirty="0">
                <a:solidFill>
                  <a:schemeClr val="tx2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cs-CZ" sz="2700" b="1" dirty="0" smtClean="0">
                <a:solidFill>
                  <a:schemeClr val="tx2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/ E</a:t>
            </a:r>
            <a:r>
              <a:rPr lang="cs-CZ" sz="2700" b="1" dirty="0">
                <a:solidFill>
                  <a:schemeClr val="tx2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R. S. </a:t>
            </a:r>
            <a:r>
              <a:rPr lang="cs-CZ" sz="2700" b="1" dirty="0" err="1" smtClean="0">
                <a:solidFill>
                  <a:schemeClr val="tx2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Nijenhiem</a:t>
            </a:r>
            <a:r>
              <a:rPr lang="cs-CZ" sz="2700" b="1" dirty="0" smtClean="0">
                <a:solidFill>
                  <a:schemeClr val="tx2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cs-CZ" sz="2700" b="1" dirty="0" smtClean="0">
                <a:solidFill>
                  <a:schemeClr val="tx2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endParaRPr lang="cs-CZ" sz="2700" b="1" dirty="0" smtClean="0">
              <a:solidFill>
                <a:schemeClr val="tx2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6" name="Zástupný symbol pro obsah 15"/>
          <p:cNvSpPr>
            <a:spLocks noGrp="1"/>
          </p:cNvSpPr>
          <p:nvPr>
            <p:ph idx="1"/>
          </p:nvPr>
        </p:nvSpPr>
        <p:spPr>
          <a:xfrm>
            <a:off x="526108" y="1562693"/>
            <a:ext cx="8229600" cy="4525963"/>
          </a:xfrm>
        </p:spPr>
        <p:txBody>
          <a:bodyPr>
            <a:normAutofit/>
          </a:bodyPr>
          <a:lstStyle/>
          <a:p>
            <a:pPr marL="285750" indent="-285750">
              <a:buFont typeface="Courier New" pitchFamily="49" charset="0"/>
              <a:buChar char="o"/>
            </a:pP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 algn="just">
              <a:buNone/>
            </a:pPr>
            <a:endParaRPr lang="cs-CZ" sz="2400" dirty="0" smtClean="0"/>
          </a:p>
          <a:p>
            <a:pPr marL="285750" indent="-285750" algn="just">
              <a:buFont typeface="Courier New" pitchFamily="49" charset="0"/>
              <a:buChar char="o"/>
            </a:pPr>
            <a:r>
              <a:rPr lang="cs-CZ" sz="2400" dirty="0" err="1" smtClean="0"/>
              <a:t>disociativní</a:t>
            </a:r>
            <a:r>
              <a:rPr lang="cs-CZ" sz="2400" dirty="0" smtClean="0"/>
              <a:t> </a:t>
            </a:r>
            <a:r>
              <a:rPr lang="cs-CZ" sz="2400" dirty="0"/>
              <a:t>symptomy mohou být přetrvávající reakcí na traumatické události v dětství a souviset s dalšími projevy (např. zhoršená schopnost kontroly impulzů, obsedantními myšlenkami, úzkostmi, </a:t>
            </a:r>
            <a:r>
              <a:rPr lang="cs-CZ" sz="2400" dirty="0" err="1"/>
              <a:t>somatizačními</a:t>
            </a:r>
            <a:r>
              <a:rPr lang="cs-CZ" sz="2400" dirty="0"/>
              <a:t> potížemi atd. (Soukup a kol., 2009)</a:t>
            </a:r>
          </a:p>
        </p:txBody>
      </p:sp>
      <p:sp>
        <p:nvSpPr>
          <p:cNvPr id="2" name="Ohnutý roh 1"/>
          <p:cNvSpPr/>
          <p:nvPr/>
        </p:nvSpPr>
        <p:spPr>
          <a:xfrm>
            <a:off x="0" y="6076672"/>
            <a:ext cx="3685852" cy="288032"/>
          </a:xfrm>
          <a:prstGeom prst="foldedCorne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err="1" smtClean="0">
                <a:solidFill>
                  <a:schemeClr val="bg1"/>
                </a:solidFill>
              </a:rPr>
              <a:t>Dissociative</a:t>
            </a:r>
            <a:r>
              <a:rPr lang="cs-CZ" dirty="0" smtClean="0">
                <a:solidFill>
                  <a:schemeClr val="bg1"/>
                </a:solidFill>
              </a:rPr>
              <a:t> </a:t>
            </a:r>
            <a:r>
              <a:rPr lang="cs-CZ" dirty="0" err="1" smtClean="0">
                <a:solidFill>
                  <a:schemeClr val="bg1"/>
                </a:solidFill>
              </a:rPr>
              <a:t>Experiences</a:t>
            </a:r>
            <a:r>
              <a:rPr lang="cs-CZ" dirty="0" smtClean="0">
                <a:solidFill>
                  <a:schemeClr val="bg1"/>
                </a:solidFill>
              </a:rPr>
              <a:t> </a:t>
            </a:r>
            <a:r>
              <a:rPr lang="cs-CZ" dirty="0" err="1" smtClean="0">
                <a:solidFill>
                  <a:schemeClr val="bg1"/>
                </a:solidFill>
              </a:rPr>
              <a:t>Scale</a:t>
            </a:r>
            <a:endParaRPr lang="cs-CZ" dirty="0">
              <a:solidFill>
                <a:schemeClr val="bg1"/>
              </a:solidFill>
            </a:endParaRPr>
          </a:p>
        </p:txBody>
      </p:sp>
      <p:graphicFrame>
        <p:nvGraphicFramePr>
          <p:cNvPr id="3" name="Tabulk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8132867"/>
              </p:ext>
            </p:extLst>
          </p:nvPr>
        </p:nvGraphicFramePr>
        <p:xfrm>
          <a:off x="539552" y="1971368"/>
          <a:ext cx="3816424" cy="701040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936104"/>
                <a:gridCol w="1368152"/>
                <a:gridCol w="1512168"/>
              </a:tblGrid>
              <a:tr h="32651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 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VS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KS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  <a:tr h="32651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 smtClean="0">
                          <a:effectLst/>
                        </a:rPr>
                        <a:t>ø </a:t>
                      </a:r>
                      <a:r>
                        <a:rPr lang="cs-CZ" sz="2000" dirty="0">
                          <a:effectLst/>
                        </a:rPr>
                        <a:t>skór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 smtClean="0">
                          <a:effectLst/>
                        </a:rPr>
                        <a:t>87,4</a:t>
                      </a:r>
                      <a:endParaRPr lang="cs-CZ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</a:rPr>
                        <a:t>66,2</a:t>
                      </a:r>
                      <a:endParaRPr lang="cs-CZ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  <p:cxnSp>
        <p:nvCxnSpPr>
          <p:cNvPr id="12" name="Přímá spojnice se šipkou 11"/>
          <p:cNvCxnSpPr/>
          <p:nvPr/>
        </p:nvCxnSpPr>
        <p:spPr>
          <a:xfrm>
            <a:off x="2123728" y="2672408"/>
            <a:ext cx="0" cy="45375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7" name="Tabulka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9071066"/>
              </p:ext>
            </p:extLst>
          </p:nvPr>
        </p:nvGraphicFramePr>
        <p:xfrm>
          <a:off x="4408258" y="2003140"/>
          <a:ext cx="3855876" cy="701040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1047564"/>
                <a:gridCol w="1440160"/>
                <a:gridCol w="1368152"/>
              </a:tblGrid>
              <a:tr h="28167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 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 smtClean="0">
                          <a:effectLst/>
                        </a:rPr>
                        <a:t>VS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KS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  <a:tr h="28167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dirty="0" smtClean="0">
                          <a:effectLst/>
                        </a:rPr>
                        <a:t>ø skór</a:t>
                      </a:r>
                      <a:endParaRPr lang="cs-CZ" sz="200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</a:rPr>
                        <a:t>37,5</a:t>
                      </a:r>
                      <a:endParaRPr lang="cs-CZ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</a:rPr>
                        <a:t>30,6</a:t>
                      </a:r>
                      <a:endParaRPr lang="cs-CZ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  <p:cxnSp>
        <p:nvCxnSpPr>
          <p:cNvPr id="18" name="Přímá spojnice se šipkou 17"/>
          <p:cNvCxnSpPr/>
          <p:nvPr/>
        </p:nvCxnSpPr>
        <p:spPr>
          <a:xfrm>
            <a:off x="6156176" y="2672408"/>
            <a:ext cx="0" cy="45375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0" name="Tabulka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3265903"/>
              </p:ext>
            </p:extLst>
          </p:nvPr>
        </p:nvGraphicFramePr>
        <p:xfrm>
          <a:off x="1475656" y="3140968"/>
          <a:ext cx="5472608" cy="350520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1368152"/>
                <a:gridCol w="2592288"/>
                <a:gridCol w="1512168"/>
              </a:tblGrid>
              <a:tr h="7200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 smtClean="0">
                          <a:solidFill>
                            <a:schemeClr val="tx1"/>
                          </a:solidFill>
                          <a:effectLst/>
                        </a:rPr>
                        <a:t>104,6</a:t>
                      </a:r>
                      <a:endParaRPr lang="cs-CZ" sz="20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Osoby</a:t>
                      </a:r>
                      <a:r>
                        <a:rPr lang="cs-CZ" sz="2000" baseline="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 s ÚV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 smtClean="0">
                          <a:solidFill>
                            <a:schemeClr val="tx1"/>
                          </a:solidFill>
                          <a:effectLst/>
                        </a:rPr>
                        <a:t>41,6</a:t>
                      </a:r>
                      <a:endParaRPr lang="cs-CZ" sz="20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  <p:sp>
        <p:nvSpPr>
          <p:cNvPr id="21" name="Ohnutý roh 20"/>
          <p:cNvSpPr/>
          <p:nvPr/>
        </p:nvSpPr>
        <p:spPr>
          <a:xfrm>
            <a:off x="4211960" y="6076672"/>
            <a:ext cx="3888432" cy="283392"/>
          </a:xfrm>
          <a:prstGeom prst="foldedCorne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 smtClean="0">
              <a:solidFill>
                <a:schemeClr val="bg1"/>
              </a:solidFill>
            </a:endParaRPr>
          </a:p>
          <a:p>
            <a:pPr algn="ctr"/>
            <a:r>
              <a:rPr lang="cs-CZ" dirty="0" err="1" smtClean="0">
                <a:solidFill>
                  <a:schemeClr val="bg1"/>
                </a:solidFill>
              </a:rPr>
              <a:t>Somatoform</a:t>
            </a:r>
            <a:r>
              <a:rPr lang="cs-CZ" dirty="0" smtClean="0">
                <a:solidFill>
                  <a:schemeClr val="bg1"/>
                </a:solidFill>
              </a:rPr>
              <a:t> </a:t>
            </a:r>
            <a:r>
              <a:rPr lang="cs-CZ" dirty="0" err="1">
                <a:solidFill>
                  <a:schemeClr val="bg1"/>
                </a:solidFill>
              </a:rPr>
              <a:t>Dissociation</a:t>
            </a:r>
            <a:r>
              <a:rPr lang="cs-CZ" dirty="0">
                <a:solidFill>
                  <a:schemeClr val="bg1"/>
                </a:solidFill>
              </a:rPr>
              <a:t> </a:t>
            </a:r>
            <a:r>
              <a:rPr lang="cs-CZ" dirty="0" err="1">
                <a:solidFill>
                  <a:schemeClr val="bg1"/>
                </a:solidFill>
              </a:rPr>
              <a:t>Questionnaire</a:t>
            </a:r>
            <a:endParaRPr lang="cs-CZ" dirty="0">
              <a:solidFill>
                <a:schemeClr val="bg1"/>
              </a:solidFill>
            </a:endParaRPr>
          </a:p>
          <a:p>
            <a:pPr algn="ctr"/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2915816" y="6597352"/>
            <a:ext cx="2016224" cy="2606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Osobnostní rysy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82154"/>
          </a:xfrm>
        </p:spPr>
        <p:txBody>
          <a:bodyPr>
            <a:normAutofit fontScale="90000"/>
          </a:bodyPr>
          <a:lstStyle/>
          <a:p>
            <a:pPr algn="l"/>
            <a:r>
              <a:rPr lang="cs-CZ" b="1" dirty="0" smtClean="0">
                <a:solidFill>
                  <a:schemeClr val="tx2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     TSC-40 </a:t>
            </a:r>
            <a:r>
              <a:rPr lang="cs-CZ" sz="3000" b="1" dirty="0" smtClean="0">
                <a:solidFill>
                  <a:schemeClr val="tx2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/ </a:t>
            </a:r>
            <a:r>
              <a:rPr lang="cs-CZ" b="1" dirty="0" smtClean="0">
                <a:solidFill>
                  <a:schemeClr val="tx2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CTQ</a:t>
            </a:r>
            <a:r>
              <a:rPr lang="cs-CZ" sz="3200" b="1" dirty="0" smtClean="0">
                <a:solidFill>
                  <a:schemeClr val="tx2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br>
              <a:rPr lang="cs-CZ" sz="3200" b="1" dirty="0" smtClean="0">
                <a:solidFill>
                  <a:schemeClr val="tx2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cs-CZ" sz="3200" b="1" dirty="0" smtClean="0">
                <a:solidFill>
                  <a:schemeClr val="tx2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</a:t>
            </a:r>
            <a:r>
              <a:rPr lang="cs-CZ" sz="3000" b="1" dirty="0" smtClean="0">
                <a:solidFill>
                  <a:schemeClr val="tx2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</a:t>
            </a:r>
            <a:r>
              <a:rPr lang="cs-CZ" sz="3000" b="1" dirty="0">
                <a:solidFill>
                  <a:schemeClr val="tx2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</a:t>
            </a:r>
            <a:r>
              <a:rPr lang="cs-CZ" sz="3000" b="1" dirty="0" err="1">
                <a:solidFill>
                  <a:schemeClr val="tx2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Briere</a:t>
            </a:r>
            <a:r>
              <a:rPr lang="cs-CZ" sz="3000" b="1" dirty="0">
                <a:solidFill>
                  <a:schemeClr val="tx2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M. </a:t>
            </a:r>
            <a:r>
              <a:rPr lang="cs-CZ" sz="3000" b="1" dirty="0" err="1">
                <a:solidFill>
                  <a:schemeClr val="tx2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Runtz</a:t>
            </a:r>
            <a:r>
              <a:rPr lang="cs-CZ" sz="3000" b="1" dirty="0">
                <a:solidFill>
                  <a:schemeClr val="tx2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cs-CZ" sz="3000" b="1" dirty="0" smtClean="0">
                <a:solidFill>
                  <a:schemeClr val="tx2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/D</a:t>
            </a:r>
            <a:r>
              <a:rPr lang="cs-CZ" sz="3000" b="1" dirty="0">
                <a:solidFill>
                  <a:schemeClr val="tx2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P. </a:t>
            </a:r>
            <a:r>
              <a:rPr lang="cs-CZ" sz="3000" b="1" dirty="0" err="1">
                <a:solidFill>
                  <a:schemeClr val="tx2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Bernstein</a:t>
            </a:r>
            <a:r>
              <a:rPr lang="cs-CZ" sz="3000" b="1" dirty="0">
                <a:solidFill>
                  <a:schemeClr val="tx2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L. </a:t>
            </a:r>
            <a:r>
              <a:rPr lang="cs-CZ" sz="3000" b="1" dirty="0" smtClean="0">
                <a:solidFill>
                  <a:schemeClr val="tx2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Fink </a:t>
            </a:r>
            <a:endParaRPr lang="cs-CZ" b="1" dirty="0" smtClean="0">
              <a:solidFill>
                <a:schemeClr val="tx2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54269396"/>
              </p:ext>
            </p:extLst>
          </p:nvPr>
        </p:nvGraphicFramePr>
        <p:xfrm>
          <a:off x="4121950" y="1628800"/>
          <a:ext cx="4716016" cy="2581696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2554828"/>
                <a:gridCol w="1085089"/>
                <a:gridCol w="1076099"/>
              </a:tblGrid>
              <a:tr h="5106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 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VS  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KS </a:t>
                      </a:r>
                    </a:p>
                  </a:txBody>
                  <a:tcPr marL="44450" marR="44450" marT="0" marB="0" anchor="ctr"/>
                </a:tc>
              </a:tr>
              <a:tr h="38640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 smtClean="0">
                          <a:effectLst/>
                        </a:rPr>
                        <a:t>emocionální zneužívání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9,8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8,2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8640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 smtClean="0">
                          <a:effectLst/>
                        </a:rPr>
                        <a:t>fyzické </a:t>
                      </a:r>
                      <a:r>
                        <a:rPr lang="cs-CZ" sz="2000" dirty="0">
                          <a:effectLst/>
                        </a:rPr>
                        <a:t>zneužívání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</a:rPr>
                        <a:t>9,0</a:t>
                      </a:r>
                      <a:endParaRPr lang="cs-CZ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</a:rPr>
                        <a:t>7,3</a:t>
                      </a:r>
                      <a:endParaRPr lang="cs-CZ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</a:tr>
              <a:tr h="38640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 smtClean="0">
                          <a:effectLst/>
                        </a:rPr>
                        <a:t>sexuální</a:t>
                      </a:r>
                      <a:r>
                        <a:rPr lang="cs-CZ" sz="2000" baseline="0" dirty="0" smtClean="0">
                          <a:effectLst/>
                        </a:rPr>
                        <a:t> </a:t>
                      </a:r>
                      <a:r>
                        <a:rPr lang="cs-CZ" sz="2000" dirty="0" smtClean="0">
                          <a:effectLst/>
                        </a:rPr>
                        <a:t>zneužívání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7,0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5,5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8303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 smtClean="0">
                          <a:effectLst/>
                        </a:rPr>
                        <a:t>emocionální</a:t>
                      </a:r>
                      <a:r>
                        <a:rPr lang="cs-CZ" sz="2000" baseline="0" dirty="0" smtClean="0">
                          <a:effectLst/>
                        </a:rPr>
                        <a:t> </a:t>
                      </a:r>
                      <a:r>
                        <a:rPr lang="cs-CZ" sz="2000" dirty="0" smtClean="0">
                          <a:effectLst/>
                        </a:rPr>
                        <a:t>zanedbávání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</a:rPr>
                        <a:t>15,7</a:t>
                      </a:r>
                      <a:endParaRPr lang="cs-CZ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</a:rPr>
                        <a:t>11,9</a:t>
                      </a:r>
                      <a:endParaRPr lang="cs-CZ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</a:tr>
              <a:tr h="39148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 smtClean="0">
                          <a:effectLst/>
                        </a:rPr>
                        <a:t>fyzické </a:t>
                      </a:r>
                      <a:r>
                        <a:rPr lang="cs-CZ" sz="2000" dirty="0">
                          <a:effectLst/>
                        </a:rPr>
                        <a:t>zanedbávání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</a:rPr>
                        <a:t>12,6</a:t>
                      </a:r>
                      <a:endParaRPr lang="cs-CZ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</a:rPr>
                        <a:t>10,2</a:t>
                      </a:r>
                      <a:endParaRPr lang="cs-CZ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  <p:sp>
        <p:nvSpPr>
          <p:cNvPr id="9" name="Ohnutý roh 8"/>
          <p:cNvSpPr/>
          <p:nvPr/>
        </p:nvSpPr>
        <p:spPr>
          <a:xfrm>
            <a:off x="4427984" y="6048224"/>
            <a:ext cx="3708412" cy="288032"/>
          </a:xfrm>
          <a:prstGeom prst="foldedCorne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err="1" smtClean="0"/>
              <a:t>Childhood</a:t>
            </a:r>
            <a:r>
              <a:rPr lang="cs-CZ" dirty="0" smtClean="0"/>
              <a:t> Trauma </a:t>
            </a:r>
            <a:r>
              <a:rPr lang="cs-CZ" dirty="0" err="1" smtClean="0"/>
              <a:t>Questionnaire</a:t>
            </a:r>
            <a:endParaRPr lang="cs-CZ" dirty="0"/>
          </a:p>
        </p:txBody>
      </p:sp>
      <p:graphicFrame>
        <p:nvGraphicFramePr>
          <p:cNvPr id="16" name="Zástupný symbol pro obsah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90477111"/>
              </p:ext>
            </p:extLst>
          </p:nvPr>
        </p:nvGraphicFramePr>
        <p:xfrm>
          <a:off x="449288" y="1628800"/>
          <a:ext cx="3528392" cy="792088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1224136"/>
                <a:gridCol w="1152128"/>
                <a:gridCol w="1152128"/>
              </a:tblGrid>
              <a:tr h="3600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 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VS  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KS </a:t>
                      </a:r>
                    </a:p>
                  </a:txBody>
                  <a:tcPr marL="44450" marR="44450" marT="0" marB="0" anchor="ctr"/>
                </a:tc>
              </a:tr>
              <a:tr h="43204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dirty="0" smtClean="0">
                          <a:effectLst/>
                        </a:rPr>
                        <a:t>ø skór</a:t>
                      </a:r>
                      <a:endParaRPr lang="cs-CZ" sz="200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</a:rPr>
                        <a:t>42,7</a:t>
                      </a:r>
                      <a:endParaRPr lang="cs-CZ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</a:rPr>
                        <a:t>31,1</a:t>
                      </a:r>
                      <a:endParaRPr lang="cs-CZ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  <p:sp>
        <p:nvSpPr>
          <p:cNvPr id="17" name="Ohnutý roh 16"/>
          <p:cNvSpPr/>
          <p:nvPr/>
        </p:nvSpPr>
        <p:spPr>
          <a:xfrm>
            <a:off x="19224" y="6048224"/>
            <a:ext cx="3528392" cy="318592"/>
          </a:xfrm>
          <a:prstGeom prst="foldedCorne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Trauma Symptom </a:t>
            </a:r>
            <a:r>
              <a:rPr lang="cs-CZ" dirty="0" err="1" smtClean="0"/>
              <a:t>Checklist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18" name="Obdélník 17"/>
          <p:cNvSpPr/>
          <p:nvPr/>
        </p:nvSpPr>
        <p:spPr>
          <a:xfrm>
            <a:off x="251520" y="4581128"/>
            <a:ext cx="7740860" cy="129614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cs-CZ" sz="2000" dirty="0" smtClean="0">
                <a:solidFill>
                  <a:schemeClr val="tx1"/>
                </a:solidFill>
              </a:rPr>
              <a:t>Údaje z anamnestického dotazníku: </a:t>
            </a:r>
          </a:p>
          <a:p>
            <a:pPr algn="just"/>
            <a:r>
              <a:rPr lang="cs-CZ" sz="2000" dirty="0" smtClean="0">
                <a:solidFill>
                  <a:schemeClr val="tx1"/>
                </a:solidFill>
              </a:rPr>
              <a:t>→ alespoň </a:t>
            </a:r>
            <a:r>
              <a:rPr lang="cs-CZ" sz="2000" dirty="0">
                <a:solidFill>
                  <a:schemeClr val="tx1"/>
                </a:solidFill>
              </a:rPr>
              <a:t>jeden typ násilí </a:t>
            </a:r>
            <a:r>
              <a:rPr lang="cs-CZ" sz="2000" dirty="0" smtClean="0">
                <a:solidFill>
                  <a:schemeClr val="tx1"/>
                </a:solidFill>
              </a:rPr>
              <a:t>(fyzické, psychické, sexuální) v</a:t>
            </a:r>
            <a:r>
              <a:rPr lang="cs-CZ" sz="2000" dirty="0">
                <a:solidFill>
                  <a:schemeClr val="tx1"/>
                </a:solidFill>
              </a:rPr>
              <a:t> průběhu života zažilo 48,5 % osob z </a:t>
            </a:r>
            <a:r>
              <a:rPr lang="cs-CZ" sz="2000" dirty="0" smtClean="0">
                <a:solidFill>
                  <a:schemeClr val="tx1"/>
                </a:solidFill>
              </a:rPr>
              <a:t>KS </a:t>
            </a:r>
            <a:r>
              <a:rPr lang="cs-CZ" sz="2000" dirty="0">
                <a:solidFill>
                  <a:schemeClr val="tx1"/>
                </a:solidFill>
              </a:rPr>
              <a:t>a 56,3 % osob z </a:t>
            </a:r>
            <a:r>
              <a:rPr lang="cs-CZ" sz="2000" dirty="0" smtClean="0">
                <a:solidFill>
                  <a:schemeClr val="tx1"/>
                </a:solidFill>
              </a:rPr>
              <a:t>VS</a:t>
            </a:r>
          </a:p>
          <a:p>
            <a:pPr algn="just"/>
            <a:r>
              <a:rPr lang="cs-CZ" sz="2000" dirty="0">
                <a:solidFill>
                  <a:schemeClr val="tx1"/>
                </a:solidFill>
              </a:rPr>
              <a:t>→ </a:t>
            </a:r>
            <a:r>
              <a:rPr lang="cs-CZ" sz="2000" dirty="0" smtClean="0">
                <a:solidFill>
                  <a:schemeClr val="tx1"/>
                </a:solidFill>
              </a:rPr>
              <a:t>osoby </a:t>
            </a:r>
            <a:r>
              <a:rPr lang="cs-CZ" sz="2000" dirty="0">
                <a:solidFill>
                  <a:schemeClr val="tx1"/>
                </a:solidFill>
              </a:rPr>
              <a:t>se zkušeností s násilím dosahovaly vyšších skórů v testu TSC-40.</a:t>
            </a:r>
          </a:p>
        </p:txBody>
      </p:sp>
      <p:sp>
        <p:nvSpPr>
          <p:cNvPr id="2" name="Obdélník se zakulaceným příčným rohem 1"/>
          <p:cNvSpPr/>
          <p:nvPr/>
        </p:nvSpPr>
        <p:spPr>
          <a:xfrm>
            <a:off x="2771800" y="6590704"/>
            <a:ext cx="2448272" cy="260648"/>
          </a:xfrm>
          <a:prstGeom prst="round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Traumatické zážitky </a:t>
            </a:r>
            <a:endParaRPr lang="cs-CZ" dirty="0"/>
          </a:p>
        </p:txBody>
      </p:sp>
      <p:cxnSp>
        <p:nvCxnSpPr>
          <p:cNvPr id="10" name="Přímá spojnice se šipkou 9"/>
          <p:cNvCxnSpPr/>
          <p:nvPr/>
        </p:nvCxnSpPr>
        <p:spPr>
          <a:xfrm>
            <a:off x="2195736" y="2445532"/>
            <a:ext cx="0" cy="45375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" name="Tabulk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1661270"/>
              </p:ext>
            </p:extLst>
          </p:nvPr>
        </p:nvGraphicFramePr>
        <p:xfrm>
          <a:off x="423640" y="2899284"/>
          <a:ext cx="2376264" cy="701040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1224136"/>
                <a:gridCol w="1152128"/>
              </a:tblGrid>
              <a:tr h="43204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Osoby</a:t>
                      </a:r>
                      <a:r>
                        <a:rPr lang="cs-CZ" sz="2000" baseline="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 s ÚV</a:t>
                      </a:r>
                      <a:endParaRPr lang="cs-CZ" sz="200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52,1</a:t>
                      </a:r>
                      <a:endParaRPr lang="cs-CZ" sz="20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Talent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2393</TotalTime>
  <Words>963</Words>
  <Application>Microsoft Office PowerPoint</Application>
  <PresentationFormat>Předvádění na obrazovce (4:3)</PresentationFormat>
  <Paragraphs>383</Paragraphs>
  <Slides>15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6" baseType="lpstr">
      <vt:lpstr>Motiv sady Office</vt:lpstr>
      <vt:lpstr>Prezentace aplikace PowerPoint</vt:lpstr>
      <vt:lpstr>Baterie psychologických testů </vt:lpstr>
      <vt:lpstr>Prezentace aplikace PowerPoint</vt:lpstr>
      <vt:lpstr>Prezentace aplikace PowerPoint</vt:lpstr>
      <vt:lpstr>PSSI (J. Kuhl, M. Kazén) </vt:lpstr>
      <vt:lpstr>BDI-II (Beck)</vt:lpstr>
      <vt:lpstr> BDI-II (Beck)</vt:lpstr>
      <vt:lpstr>                                     DES / SDQ  D. Bernstein, F. Putnam / E. R. S. Nijenhiem </vt:lpstr>
      <vt:lpstr>             TSC-40 / CTQ        J. Briere, M. Runtz /D. P. Bernstein, L. Fink </vt:lpstr>
      <vt:lpstr>CTQ (D. P. Bernstein, L. Fink)</vt:lpstr>
      <vt:lpstr>SVF-78 (W. Janke, G. Erdmannová)</vt:lpstr>
      <vt:lpstr>SVF-78 (W. Janke, G. Erdmannová)</vt:lpstr>
      <vt:lpstr>Rohnerova metoda rodinné dg. </vt:lpstr>
      <vt:lpstr>Prezentace aplikace PowerPoint</vt:lpstr>
      <vt:lpstr>Shrnutí  –  osoby se zkušenostmi s náhradními formami výchovy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PEDAGOGICKÁ PSYCHOLOGIE</dc:title>
  <dc:creator>Lucie</dc:creator>
  <cp:lastModifiedBy>Hana Novotná</cp:lastModifiedBy>
  <cp:revision>203</cp:revision>
  <dcterms:created xsi:type="dcterms:W3CDTF">2013-10-06T15:21:33Z</dcterms:created>
  <dcterms:modified xsi:type="dcterms:W3CDTF">2014-05-21T21:21:03Z</dcterms:modified>
</cp:coreProperties>
</file>